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9" r:id="rId3"/>
    <p:sldId id="309" r:id="rId4"/>
    <p:sldId id="292" r:id="rId5"/>
    <p:sldId id="296" r:id="rId6"/>
    <p:sldId id="311" r:id="rId7"/>
    <p:sldId id="312" r:id="rId8"/>
    <p:sldId id="284" r:id="rId9"/>
    <p:sldId id="294" r:id="rId10"/>
    <p:sldId id="313" r:id="rId11"/>
    <p:sldId id="306" r:id="rId12"/>
    <p:sldId id="260" r:id="rId13"/>
    <p:sldId id="287" r:id="rId14"/>
    <p:sldId id="300" r:id="rId15"/>
    <p:sldId id="305" r:id="rId16"/>
    <p:sldId id="264" r:id="rId17"/>
    <p:sldId id="315" r:id="rId18"/>
    <p:sldId id="317" r:id="rId19"/>
    <p:sldId id="318" r:id="rId20"/>
    <p:sldId id="319" r:id="rId21"/>
    <p:sldId id="316"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744" autoAdjust="0"/>
  </p:normalViewPr>
  <p:slideViewPr>
    <p:cSldViewPr snapToGrid="0">
      <p:cViewPr>
        <p:scale>
          <a:sx n="60" d="100"/>
          <a:sy n="60" d="100"/>
        </p:scale>
        <p:origin x="1098" y="264"/>
      </p:cViewPr>
      <p:guideLst>
        <p:guide orient="horz" pos="2160"/>
        <p:guide pos="3840"/>
      </p:guideLst>
    </p:cSldViewPr>
  </p:slideViewPr>
  <p:outlineViewPr>
    <p:cViewPr>
      <p:scale>
        <a:sx n="33" d="100"/>
        <a:sy n="33" d="100"/>
      </p:scale>
      <p:origin x="0" y="1426"/>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mfernandeza\Documents\SI!\5050\resultados\Copia%20de%20mixed%20models%20means%20and%20mean%20change%2012052015.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file:///C:\Users\jmfernandeza\Documents\SI!\5050\resultados\Copia%20de%20mixed%20models%20means%20and%20mean%20change%201205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mfernandeza\Documents\SI!\5050\resultados\Copia%20de%20mixed%20models%20means%20and%20mean%20change%2012052015.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0" i="0" u="none" strike="noStrike" kern="1200" spc="0" baseline="0">
                <a:solidFill>
                  <a:schemeClr val="tx1"/>
                </a:solidFill>
                <a:latin typeface="+mn-lt"/>
                <a:ea typeface="+mn-ea"/>
                <a:cs typeface="+mn-cs"/>
              </a:defRPr>
            </a:pPr>
            <a:r>
              <a:rPr lang="es-ES" sz="2800" b="1" i="1" dirty="0">
                <a:solidFill>
                  <a:schemeClr val="tx1"/>
                </a:solidFill>
                <a:latin typeface="Arial Black" pitchFamily="34" charset="0"/>
              </a:rPr>
              <a:t>Fuster BEWAT </a:t>
            </a:r>
            <a:r>
              <a:rPr lang="es-ES" sz="2800" b="1" i="1" dirty="0" smtClean="0">
                <a:solidFill>
                  <a:schemeClr val="tx1"/>
                </a:solidFill>
                <a:latin typeface="Arial Black" pitchFamily="34" charset="0"/>
              </a:rPr>
              <a:t>Score</a:t>
            </a:r>
            <a:endParaRPr lang="es-ES" sz="2800" b="1" i="1" dirty="0">
              <a:solidFill>
                <a:schemeClr val="tx1"/>
              </a:solidFill>
              <a:latin typeface="Arial Black" pitchFamily="34" charset="0"/>
            </a:endParaRPr>
          </a:p>
        </c:rich>
      </c:tx>
      <c:layout>
        <c:manualLayout>
          <c:xMode val="edge"/>
          <c:yMode val="edge"/>
          <c:x val="0.28054796150302752"/>
          <c:y val="4.272167108643371E-2"/>
        </c:manualLayout>
      </c:layout>
      <c:overlay val="0"/>
      <c:spPr>
        <a:noFill/>
        <a:ln>
          <a:noFill/>
        </a:ln>
        <a:effectLst/>
      </c:spPr>
      <c:txPr>
        <a:bodyPr rot="0" spcFirstLastPara="1" vertOverflow="ellipsis" vert="horz" wrap="square" anchor="ctr" anchorCtr="1"/>
        <a:lstStyle/>
        <a:p>
          <a:pPr algn="l">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9941311276461763E-2"/>
          <c:y val="0.13359940460718817"/>
          <c:w val="0.93723379854024047"/>
          <c:h val="0.73067167592967208"/>
        </c:manualLayout>
      </c:layout>
      <c:barChart>
        <c:barDir val="col"/>
        <c:grouping val="clustered"/>
        <c:varyColors val="0"/>
        <c:ser>
          <c:idx val="0"/>
          <c:order val="0"/>
          <c:tx>
            <c:strRef>
              <c:f>descriptivos!$Q$5</c:f>
              <c:strCache>
                <c:ptCount val="1"/>
                <c:pt idx="0">
                  <c:v>Control group</c:v>
                </c:pt>
              </c:strCache>
            </c:strRef>
          </c:tx>
          <c:spPr>
            <a:solidFill>
              <a:schemeClr val="accent1"/>
            </a:solidFill>
            <a:ln>
              <a:noFill/>
            </a:ln>
            <a:effectLst/>
          </c:spPr>
          <c:invertIfNegative val="0"/>
          <c:dLbls>
            <c:dLbl>
              <c:idx val="0"/>
              <c:layout>
                <c:manualLayout>
                  <c:x val="0"/>
                  <c:y val="-1.611570483896244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descriptivos!$P$6:$P$7</c:f>
              <c:strCache>
                <c:ptCount val="2"/>
                <c:pt idx="0">
                  <c:v>baseline</c:v>
                </c:pt>
                <c:pt idx="1">
                  <c:v>1-year</c:v>
                </c:pt>
              </c:strCache>
            </c:strRef>
          </c:cat>
          <c:val>
            <c:numRef>
              <c:f>descriptivos!$Q$6:$Q$7</c:f>
              <c:numCache>
                <c:formatCode>General</c:formatCode>
                <c:ptCount val="2"/>
                <c:pt idx="0">
                  <c:v>8.34</c:v>
                </c:pt>
                <c:pt idx="1">
                  <c:v>8.17</c:v>
                </c:pt>
              </c:numCache>
            </c:numRef>
          </c:val>
        </c:ser>
        <c:ser>
          <c:idx val="1"/>
          <c:order val="1"/>
          <c:tx>
            <c:strRef>
              <c:f>descriptivos!$R$5</c:f>
              <c:strCache>
                <c:ptCount val="1"/>
                <c:pt idx="0">
                  <c:v>Intervention group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descriptivos!$P$6:$P$7</c:f>
              <c:strCache>
                <c:ptCount val="2"/>
                <c:pt idx="0">
                  <c:v>baseline</c:v>
                </c:pt>
                <c:pt idx="1">
                  <c:v>1-year</c:v>
                </c:pt>
              </c:strCache>
            </c:strRef>
          </c:cat>
          <c:val>
            <c:numRef>
              <c:f>descriptivos!$R$6:$R$7</c:f>
              <c:numCache>
                <c:formatCode>General</c:formatCode>
                <c:ptCount val="2"/>
                <c:pt idx="0">
                  <c:v>8.41</c:v>
                </c:pt>
                <c:pt idx="1">
                  <c:v>8.84</c:v>
                </c:pt>
              </c:numCache>
            </c:numRef>
          </c:val>
        </c:ser>
        <c:dLbls>
          <c:showLegendKey val="0"/>
          <c:showVal val="0"/>
          <c:showCatName val="0"/>
          <c:showSerName val="0"/>
          <c:showPercent val="0"/>
          <c:showBubbleSize val="0"/>
        </c:dLbls>
        <c:gapWidth val="219"/>
        <c:overlap val="-27"/>
        <c:axId val="273630400"/>
        <c:axId val="273631184"/>
      </c:barChart>
      <c:catAx>
        <c:axId val="27363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73631184"/>
        <c:crosses val="autoZero"/>
        <c:auto val="1"/>
        <c:lblAlgn val="ctr"/>
        <c:lblOffset val="100"/>
        <c:noMultiLvlLbl val="0"/>
      </c:catAx>
      <c:valAx>
        <c:axId val="273631184"/>
        <c:scaling>
          <c:orientation val="minMax"/>
        </c:scaling>
        <c:delete val="0"/>
        <c:axPos val="l"/>
        <c:majorGridlines>
          <c:spPr>
            <a:ln w="9525" cap="flat" cmpd="sng" algn="ctr">
              <a:solidFill>
                <a:schemeClr val="accent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Black" pitchFamily="34" charset="0"/>
                <a:ea typeface="+mn-ea"/>
                <a:cs typeface="+mn-cs"/>
              </a:defRPr>
            </a:pPr>
            <a:endParaRPr lang="en-US"/>
          </a:p>
        </c:txPr>
        <c:crossAx val="273630400"/>
        <c:crosses val="autoZero"/>
        <c:crossBetween val="between"/>
      </c:valAx>
      <c:spPr>
        <a:noFill/>
        <a:ln>
          <a:solidFill>
            <a:schemeClr val="accent5">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s-ES" sz="3200" b="1" i="1" dirty="0" err="1">
                <a:solidFill>
                  <a:srgbClr val="C00000"/>
                </a:solidFill>
              </a:rPr>
              <a:t>Tobacco</a:t>
            </a:r>
            <a:r>
              <a:rPr lang="es-ES" sz="3200" b="1" i="1" baseline="0" dirty="0">
                <a:solidFill>
                  <a:srgbClr val="C00000"/>
                </a:solidFill>
              </a:rPr>
              <a:t> </a:t>
            </a:r>
            <a:r>
              <a:rPr lang="es-ES" sz="3200" b="1" i="1" baseline="0" dirty="0" err="1">
                <a:solidFill>
                  <a:srgbClr val="C00000"/>
                </a:solidFill>
              </a:rPr>
              <a:t>component</a:t>
            </a:r>
            <a:endParaRPr lang="es-ES" sz="3200" b="1" i="1" dirty="0">
              <a:solidFill>
                <a:srgbClr val="C00000"/>
              </a:solidFill>
            </a:endParaRPr>
          </a:p>
        </c:rich>
      </c:tx>
      <c:layout>
        <c:manualLayout>
          <c:xMode val="edge"/>
          <c:yMode val="edge"/>
          <c:x val="0.34565331918131309"/>
          <c:y val="1.2780369352674292E-2"/>
        </c:manualLayout>
      </c:layout>
      <c:overlay val="0"/>
      <c:spPr>
        <a:noFill/>
        <a:ln>
          <a:noFill/>
        </a:ln>
        <a:effectLst/>
      </c:spPr>
    </c:title>
    <c:autoTitleDeleted val="0"/>
    <c:plotArea>
      <c:layout/>
      <c:barChart>
        <c:barDir val="col"/>
        <c:grouping val="clustered"/>
        <c:varyColors val="0"/>
        <c:ser>
          <c:idx val="0"/>
          <c:order val="0"/>
          <c:tx>
            <c:strRef>
              <c:f>descriptivos!$W$5</c:f>
              <c:strCache>
                <c:ptCount val="1"/>
                <c:pt idx="0">
                  <c:v>Control group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descriptivos!$V$6:$V$7</c:f>
              <c:strCache>
                <c:ptCount val="2"/>
                <c:pt idx="0">
                  <c:v>baseline</c:v>
                </c:pt>
                <c:pt idx="1">
                  <c:v>1-year</c:v>
                </c:pt>
              </c:strCache>
            </c:strRef>
          </c:cat>
          <c:val>
            <c:numRef>
              <c:f>descriptivos!$W$6:$W$7</c:f>
              <c:numCache>
                <c:formatCode>General</c:formatCode>
                <c:ptCount val="2"/>
                <c:pt idx="0">
                  <c:v>2.44</c:v>
                </c:pt>
                <c:pt idx="1">
                  <c:v>2.29</c:v>
                </c:pt>
              </c:numCache>
            </c:numRef>
          </c:val>
        </c:ser>
        <c:ser>
          <c:idx val="1"/>
          <c:order val="1"/>
          <c:tx>
            <c:strRef>
              <c:f>descriptivos!$X$5</c:f>
              <c:strCache>
                <c:ptCount val="1"/>
                <c:pt idx="0">
                  <c:v>Intervention group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descriptivos!$V$6:$V$7</c:f>
              <c:strCache>
                <c:ptCount val="2"/>
                <c:pt idx="0">
                  <c:v>baseline</c:v>
                </c:pt>
                <c:pt idx="1">
                  <c:v>1-year</c:v>
                </c:pt>
              </c:strCache>
            </c:strRef>
          </c:cat>
          <c:val>
            <c:numRef>
              <c:f>descriptivos!$X$6:$X$7</c:f>
              <c:numCache>
                <c:formatCode>General</c:formatCode>
                <c:ptCount val="2"/>
                <c:pt idx="0">
                  <c:v>2.5499999999999998</c:v>
                </c:pt>
                <c:pt idx="1">
                  <c:v>2.57</c:v>
                </c:pt>
              </c:numCache>
            </c:numRef>
          </c:val>
        </c:ser>
        <c:dLbls>
          <c:showLegendKey val="0"/>
          <c:showVal val="0"/>
          <c:showCatName val="0"/>
          <c:showSerName val="0"/>
          <c:showPercent val="0"/>
          <c:showBubbleSize val="0"/>
        </c:dLbls>
        <c:gapWidth val="219"/>
        <c:overlap val="-27"/>
        <c:axId val="273632360"/>
        <c:axId val="273631968"/>
      </c:barChart>
      <c:catAx>
        <c:axId val="273632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73631968"/>
        <c:crosses val="autoZero"/>
        <c:auto val="1"/>
        <c:lblAlgn val="ctr"/>
        <c:lblOffset val="100"/>
        <c:noMultiLvlLbl val="0"/>
      </c:catAx>
      <c:valAx>
        <c:axId val="273631968"/>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632360"/>
        <c:crosses val="autoZero"/>
        <c:crossBetween val="between"/>
        <c:majorUnit val="0.25"/>
      </c:valAx>
      <c:spPr>
        <a:noFill/>
        <a:ln w="12700">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2400" b="1" dirty="0">
                <a:solidFill>
                  <a:schemeClr val="tx1"/>
                </a:solidFill>
                <a:latin typeface="Arial Black" pitchFamily="34" charset="0"/>
              </a:rPr>
              <a:t>MVPA</a:t>
            </a:r>
            <a:r>
              <a:rPr lang="es-ES" sz="1800" b="1" dirty="0">
                <a:solidFill>
                  <a:schemeClr val="tx1"/>
                </a:solidFill>
              </a:rPr>
              <a:t> </a:t>
            </a:r>
            <a:r>
              <a:rPr lang="es-ES" sz="2400" b="1" dirty="0">
                <a:solidFill>
                  <a:schemeClr val="tx1"/>
                </a:solidFill>
                <a:latin typeface="Arial Black" pitchFamily="34" charset="0"/>
              </a:rPr>
              <a:t>(min/</a:t>
            </a:r>
            <a:r>
              <a:rPr lang="es-ES" sz="2400" b="1" dirty="0" err="1">
                <a:solidFill>
                  <a:schemeClr val="tx1"/>
                </a:solidFill>
                <a:latin typeface="Arial Black" pitchFamily="34" charset="0"/>
              </a:rPr>
              <a:t>day</a:t>
            </a:r>
            <a:r>
              <a:rPr lang="es-ES" sz="2400" b="1" dirty="0">
                <a:solidFill>
                  <a:schemeClr val="tx1"/>
                </a:solidFill>
                <a:latin typeface="Arial Black" pitchFamily="34" charset="0"/>
              </a:rPr>
              <a:t>)</a:t>
            </a:r>
            <a:r>
              <a:rPr lang="es-ES" sz="2400" b="1" baseline="0" dirty="0">
                <a:solidFill>
                  <a:schemeClr val="tx1"/>
                </a:solidFill>
                <a:latin typeface="Arial Black" pitchFamily="34" charset="0"/>
              </a:rPr>
              <a:t> 1 </a:t>
            </a:r>
            <a:r>
              <a:rPr lang="es-ES" sz="2400" b="1" baseline="0" dirty="0" err="1">
                <a:solidFill>
                  <a:schemeClr val="tx1"/>
                </a:solidFill>
                <a:latin typeface="Arial Black" pitchFamily="34" charset="0"/>
              </a:rPr>
              <a:t>yr</a:t>
            </a:r>
            <a:r>
              <a:rPr lang="es-ES" sz="2400" b="1" baseline="0" dirty="0">
                <a:solidFill>
                  <a:schemeClr val="tx1"/>
                </a:solidFill>
                <a:latin typeface="Arial Black" pitchFamily="34" charset="0"/>
              </a:rPr>
              <a:t> </a:t>
            </a:r>
            <a:endParaRPr lang="es-ES" sz="2000" b="1" dirty="0">
              <a:solidFill>
                <a:schemeClr val="tx1"/>
              </a:solidFill>
              <a:latin typeface="Arial Black" pitchFamily="34" charset="0"/>
            </a:endParaRPr>
          </a:p>
        </c:rich>
      </c:tx>
      <c:overlay val="0"/>
      <c:spPr>
        <a:noFill/>
        <a:ln>
          <a:noFill/>
        </a:ln>
        <a:effectLst/>
      </c:spPr>
    </c:title>
    <c:autoTitleDeleted val="0"/>
    <c:plotArea>
      <c:layout/>
      <c:barChart>
        <c:barDir val="col"/>
        <c:grouping val="clustered"/>
        <c:varyColors val="0"/>
        <c:ser>
          <c:idx val="0"/>
          <c:order val="0"/>
          <c:tx>
            <c:strRef>
              <c:f>descriptivos!$K$36</c:f>
              <c:strCache>
                <c:ptCount val="1"/>
                <c:pt idx="0">
                  <c:v>low adherence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descriptivos!$J$37</c:f>
              <c:strCache>
                <c:ptCount val="1"/>
                <c:pt idx="0">
                  <c:v>MVPA one-year</c:v>
                </c:pt>
              </c:strCache>
            </c:strRef>
          </c:cat>
          <c:val>
            <c:numRef>
              <c:f>descriptivos!$K$37</c:f>
              <c:numCache>
                <c:formatCode>General</c:formatCode>
                <c:ptCount val="1"/>
                <c:pt idx="0">
                  <c:v>19.7</c:v>
                </c:pt>
              </c:numCache>
            </c:numRef>
          </c:val>
        </c:ser>
        <c:ser>
          <c:idx val="1"/>
          <c:order val="1"/>
          <c:tx>
            <c:strRef>
              <c:f>descriptivos!$L$36</c:f>
              <c:strCache>
                <c:ptCount val="1"/>
                <c:pt idx="0">
                  <c:v>high adherence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descriptivos!$J$37</c:f>
              <c:strCache>
                <c:ptCount val="1"/>
                <c:pt idx="0">
                  <c:v>MVPA one-year</c:v>
                </c:pt>
              </c:strCache>
            </c:strRef>
          </c:cat>
          <c:val>
            <c:numRef>
              <c:f>descriptivos!$L$37</c:f>
              <c:numCache>
                <c:formatCode>General</c:formatCode>
                <c:ptCount val="1"/>
                <c:pt idx="0">
                  <c:v>29.1</c:v>
                </c:pt>
              </c:numCache>
            </c:numRef>
          </c:val>
        </c:ser>
        <c:dLbls>
          <c:showLegendKey val="0"/>
          <c:showVal val="0"/>
          <c:showCatName val="0"/>
          <c:showSerName val="0"/>
          <c:showPercent val="0"/>
          <c:showBubbleSize val="0"/>
        </c:dLbls>
        <c:gapWidth val="75"/>
        <c:overlap val="-25"/>
        <c:axId val="275109632"/>
        <c:axId val="275108456"/>
      </c:barChart>
      <c:catAx>
        <c:axId val="275109632"/>
        <c:scaling>
          <c:orientation val="minMax"/>
        </c:scaling>
        <c:delete val="1"/>
        <c:axPos val="b"/>
        <c:numFmt formatCode="General" sourceLinked="1"/>
        <c:majorTickMark val="none"/>
        <c:minorTickMark val="none"/>
        <c:tickLblPos val="none"/>
        <c:crossAx val="275108456"/>
        <c:crosses val="autoZero"/>
        <c:auto val="1"/>
        <c:lblAlgn val="ctr"/>
        <c:lblOffset val="100"/>
        <c:noMultiLvlLbl val="0"/>
      </c:catAx>
      <c:valAx>
        <c:axId val="275108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Black" pitchFamily="34" charset="0"/>
                <a:ea typeface="+mn-ea"/>
                <a:cs typeface="+mn-cs"/>
              </a:defRPr>
            </a:pPr>
            <a:endParaRPr lang="en-US"/>
          </a:p>
        </c:txPr>
        <c:crossAx val="275109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Black"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Black" pitchFamily="34" charset="0"/>
                <a:ea typeface="+mn-ea"/>
                <a:cs typeface="+mn-cs"/>
              </a:defRPr>
            </a:pPr>
            <a:r>
              <a:rPr lang="es-ES" sz="2400" b="1" dirty="0" err="1">
                <a:solidFill>
                  <a:schemeClr val="tx1"/>
                </a:solidFill>
                <a:latin typeface="Arial Black" pitchFamily="34" charset="0"/>
              </a:rPr>
              <a:t>Waist</a:t>
            </a:r>
            <a:r>
              <a:rPr lang="es-ES" sz="2400" b="1" baseline="0" dirty="0">
                <a:solidFill>
                  <a:schemeClr val="tx1"/>
                </a:solidFill>
                <a:latin typeface="Arial Black" pitchFamily="34" charset="0"/>
              </a:rPr>
              <a:t> </a:t>
            </a:r>
            <a:r>
              <a:rPr lang="es-ES" sz="2400" b="1" baseline="0" dirty="0" err="1">
                <a:solidFill>
                  <a:schemeClr val="tx1"/>
                </a:solidFill>
                <a:latin typeface="Arial Black" pitchFamily="34" charset="0"/>
              </a:rPr>
              <a:t>circumference</a:t>
            </a:r>
            <a:r>
              <a:rPr lang="es-ES" sz="2400" b="1" baseline="0" dirty="0">
                <a:solidFill>
                  <a:schemeClr val="tx1"/>
                </a:solidFill>
                <a:latin typeface="Arial Black" pitchFamily="34" charset="0"/>
              </a:rPr>
              <a:t> (cm) 1 </a:t>
            </a:r>
            <a:r>
              <a:rPr lang="es-ES" sz="2400" b="1" baseline="0" dirty="0" err="1">
                <a:solidFill>
                  <a:schemeClr val="tx1"/>
                </a:solidFill>
                <a:latin typeface="Arial Black" pitchFamily="34" charset="0"/>
              </a:rPr>
              <a:t>yr</a:t>
            </a:r>
            <a:endParaRPr lang="es-ES" sz="2400" b="1" dirty="0">
              <a:solidFill>
                <a:schemeClr val="tx1"/>
              </a:solidFill>
              <a:latin typeface="Arial Black" pitchFamily="34" charset="0"/>
            </a:endParaRPr>
          </a:p>
        </c:rich>
      </c:tx>
      <c:layout>
        <c:manualLayout>
          <c:xMode val="edge"/>
          <c:yMode val="edge"/>
          <c:x val="9.262057713389342E-2"/>
          <c:y val="9.0678581023007909E-3"/>
        </c:manualLayout>
      </c:layout>
      <c:overlay val="0"/>
      <c:spPr>
        <a:noFill/>
        <a:ln>
          <a:noFill/>
        </a:ln>
        <a:effectLst/>
      </c:spPr>
    </c:title>
    <c:autoTitleDeleted val="0"/>
    <c:plotArea>
      <c:layout/>
      <c:barChart>
        <c:barDir val="col"/>
        <c:grouping val="clustered"/>
        <c:varyColors val="0"/>
        <c:ser>
          <c:idx val="0"/>
          <c:order val="0"/>
          <c:tx>
            <c:strRef>
              <c:f>descriptivos!$Q$36</c:f>
              <c:strCache>
                <c:ptCount val="1"/>
                <c:pt idx="0">
                  <c:v>low adherence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descriptivos!$P$37</c:f>
              <c:strCache>
                <c:ptCount val="1"/>
                <c:pt idx="0">
                  <c:v>1-year</c:v>
                </c:pt>
              </c:strCache>
            </c:strRef>
          </c:cat>
          <c:val>
            <c:numRef>
              <c:f>descriptivos!$Q$37</c:f>
              <c:numCache>
                <c:formatCode>General</c:formatCode>
                <c:ptCount val="1"/>
                <c:pt idx="0">
                  <c:v>101.6</c:v>
                </c:pt>
              </c:numCache>
            </c:numRef>
          </c:val>
        </c:ser>
        <c:ser>
          <c:idx val="1"/>
          <c:order val="1"/>
          <c:tx>
            <c:strRef>
              <c:f>descriptivos!$R$36</c:f>
              <c:strCache>
                <c:ptCount val="1"/>
                <c:pt idx="0">
                  <c:v>high adherence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descriptivos!$P$37</c:f>
              <c:strCache>
                <c:ptCount val="1"/>
                <c:pt idx="0">
                  <c:v>1-year</c:v>
                </c:pt>
              </c:strCache>
            </c:strRef>
          </c:cat>
          <c:val>
            <c:numRef>
              <c:f>descriptivos!$R$37</c:f>
              <c:numCache>
                <c:formatCode>General</c:formatCode>
                <c:ptCount val="1"/>
                <c:pt idx="0">
                  <c:v>98.3</c:v>
                </c:pt>
              </c:numCache>
            </c:numRef>
          </c:val>
        </c:ser>
        <c:dLbls>
          <c:showLegendKey val="0"/>
          <c:showVal val="0"/>
          <c:showCatName val="0"/>
          <c:showSerName val="0"/>
          <c:showPercent val="0"/>
          <c:showBubbleSize val="0"/>
        </c:dLbls>
        <c:gapWidth val="75"/>
        <c:overlap val="-25"/>
        <c:axId val="275109240"/>
        <c:axId val="275110808"/>
      </c:barChart>
      <c:catAx>
        <c:axId val="275109240"/>
        <c:scaling>
          <c:orientation val="minMax"/>
        </c:scaling>
        <c:delete val="1"/>
        <c:axPos val="b"/>
        <c:numFmt formatCode="General" sourceLinked="1"/>
        <c:majorTickMark val="none"/>
        <c:minorTickMark val="none"/>
        <c:tickLblPos val="none"/>
        <c:crossAx val="275110808"/>
        <c:crosses val="autoZero"/>
        <c:auto val="1"/>
        <c:lblAlgn val="ctr"/>
        <c:lblOffset val="100"/>
        <c:noMultiLvlLbl val="0"/>
      </c:catAx>
      <c:valAx>
        <c:axId val="275110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Black" pitchFamily="34" charset="0"/>
                <a:ea typeface="+mn-ea"/>
                <a:cs typeface="+mn-cs"/>
              </a:defRPr>
            </a:pPr>
            <a:endParaRPr lang="en-US"/>
          </a:p>
        </c:txPr>
        <c:crossAx val="275109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Black"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ES" sz="2000" b="1" i="1" dirty="0">
                <a:solidFill>
                  <a:sysClr val="windowText" lastClr="000000"/>
                </a:solidFill>
                <a:latin typeface="Arial Black" pitchFamily="34" charset="0"/>
              </a:rPr>
              <a:t>BEWAT</a:t>
            </a:r>
            <a:r>
              <a:rPr lang="es-ES" sz="2000" b="1" i="1" baseline="0" dirty="0">
                <a:solidFill>
                  <a:sysClr val="windowText" lastClr="000000"/>
                </a:solidFill>
                <a:latin typeface="Arial Black" pitchFamily="34" charset="0"/>
              </a:rPr>
              <a:t> OVERALL</a:t>
            </a:r>
            <a:endParaRPr lang="es-ES" sz="2000" b="1" i="1" dirty="0">
              <a:solidFill>
                <a:sysClr val="windowText" lastClr="000000"/>
              </a:solidFill>
              <a:latin typeface="Arial Black" pitchFamily="34" charset="0"/>
            </a:endParaRPr>
          </a:p>
        </c:rich>
      </c:tx>
      <c:overlay val="0"/>
      <c:spPr>
        <a:noFill/>
        <a:ln>
          <a:noFill/>
        </a:ln>
        <a:effectLst/>
      </c:spPr>
    </c:title>
    <c:autoTitleDeleted val="0"/>
    <c:plotArea>
      <c:layout/>
      <c:lineChart>
        <c:grouping val="standard"/>
        <c:varyColors val="0"/>
        <c:ser>
          <c:idx val="0"/>
          <c:order val="0"/>
          <c:tx>
            <c:strRef>
              <c:f>'[mixed models means and mean change_NUEVASGRAFICAS.xlsx]ITT análisis'!$B$47</c:f>
              <c:strCache>
                <c:ptCount val="1"/>
                <c:pt idx="0">
                  <c:v>Intervention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Pt>
            <c:idx val="2"/>
            <c:marker>
              <c:spPr>
                <a:solidFill>
                  <a:schemeClr val="accent6"/>
                </a:solidFill>
                <a:ln w="76200">
                  <a:solidFill>
                    <a:srgbClr val="ED7D31"/>
                  </a:solidFill>
                </a:ln>
                <a:effectLst/>
              </c:spPr>
            </c:marker>
            <c:bubble3D val="0"/>
            <c:spPr>
              <a:ln w="76200" cap="rnd">
                <a:solidFill>
                  <a:srgbClr val="ED7D31"/>
                </a:solidFill>
                <a:round/>
              </a:ln>
              <a:effectLst/>
            </c:spPr>
          </c:dPt>
          <c:cat>
            <c:strRef>
              <c:f>'[mixed models means and mean change_NUEVASGRAFICAS.xlsx]ITT análisis'!$C$46:$E$46</c:f>
              <c:strCache>
                <c:ptCount val="3"/>
                <c:pt idx="0">
                  <c:v>Screening</c:v>
                </c:pt>
                <c:pt idx="1">
                  <c:v>Baseline</c:v>
                </c:pt>
                <c:pt idx="2">
                  <c:v>One year follow-up</c:v>
                </c:pt>
              </c:strCache>
            </c:strRef>
          </c:cat>
          <c:val>
            <c:numRef>
              <c:f>'[mixed models means and mean change_NUEVASGRAFICAS.xlsx]ITT análisis'!$C$47:$E$47</c:f>
              <c:numCache>
                <c:formatCode>General</c:formatCode>
                <c:ptCount val="3"/>
                <c:pt idx="0">
                  <c:v>7.78</c:v>
                </c:pt>
                <c:pt idx="1">
                  <c:v>8.42</c:v>
                </c:pt>
                <c:pt idx="2">
                  <c:v>8.84</c:v>
                </c:pt>
              </c:numCache>
            </c:numRef>
          </c:val>
          <c:smooth val="0"/>
        </c:ser>
        <c:ser>
          <c:idx val="1"/>
          <c:order val="1"/>
          <c:tx>
            <c:strRef>
              <c:f>'[mixed models means and mean change_NUEVASGRAFICAS.xlsx]ITT análisis'!$B$48</c:f>
              <c:strCache>
                <c:ptCount val="1"/>
                <c:pt idx="0">
                  <c:v>Control</c:v>
                </c:pt>
              </c:strCache>
            </c:strRef>
          </c:tx>
          <c:spPr>
            <a:ln w="76200" cap="rnd">
              <a:solidFill>
                <a:srgbClr val="5B9BD5"/>
              </a:solidFill>
              <a:round/>
            </a:ln>
            <a:effectLst/>
          </c:spPr>
          <c:marker>
            <c:symbol val="circle"/>
            <c:size val="5"/>
            <c:spPr>
              <a:solidFill>
                <a:schemeClr val="accent1"/>
              </a:solidFill>
              <a:ln w="76200">
                <a:solidFill>
                  <a:srgbClr val="5B9BD5"/>
                </a:solidFill>
              </a:ln>
              <a:effectLst/>
            </c:spPr>
          </c:marker>
          <c:cat>
            <c:strRef>
              <c:f>'[mixed models means and mean change_NUEVASGRAFICAS.xlsx]ITT análisis'!$C$46:$E$46</c:f>
              <c:strCache>
                <c:ptCount val="3"/>
                <c:pt idx="0">
                  <c:v>Screening</c:v>
                </c:pt>
                <c:pt idx="1">
                  <c:v>Baseline</c:v>
                </c:pt>
                <c:pt idx="2">
                  <c:v>One year follow-up</c:v>
                </c:pt>
              </c:strCache>
            </c:strRef>
          </c:cat>
          <c:val>
            <c:numRef>
              <c:f>'[mixed models means and mean change_NUEVASGRAFICAS.xlsx]ITT análisis'!$C$48:$E$48</c:f>
              <c:numCache>
                <c:formatCode>General</c:formatCode>
                <c:ptCount val="3"/>
                <c:pt idx="0">
                  <c:v>7.78</c:v>
                </c:pt>
                <c:pt idx="1">
                  <c:v>8.42</c:v>
                </c:pt>
                <c:pt idx="2">
                  <c:v>8.17</c:v>
                </c:pt>
              </c:numCache>
            </c:numRef>
          </c:val>
          <c:smooth val="0"/>
        </c:ser>
        <c:ser>
          <c:idx val="2"/>
          <c:order val="2"/>
          <c:tx>
            <c:strRef>
              <c:f>'[mixed models means and mean change_NUEVASGRAFICAS.xlsx]ITT análisis'!$B$49</c:f>
              <c:strCache>
                <c:ptCount val="1"/>
                <c:pt idx="0">
                  <c:v>Total participants</c:v>
                </c:pt>
              </c:strCache>
            </c:strRef>
          </c:tx>
          <c:spPr>
            <a:ln w="28575" cap="rnd">
              <a:solidFill>
                <a:srgbClr val="70AD47">
                  <a:lumMod val="60000"/>
                  <a:lumOff val="40000"/>
                </a:srgbClr>
              </a:solidFill>
              <a:round/>
            </a:ln>
            <a:effectLst/>
          </c:spPr>
          <c:marker>
            <c:symbol val="circle"/>
            <c:size val="5"/>
            <c:spPr>
              <a:solidFill>
                <a:schemeClr val="accent3"/>
              </a:solidFill>
              <a:ln w="9525">
                <a:solidFill>
                  <a:srgbClr val="70AD47">
                    <a:lumMod val="60000"/>
                    <a:lumOff val="40000"/>
                  </a:srgbClr>
                </a:solidFill>
              </a:ln>
              <a:effectLst/>
            </c:spPr>
          </c:marker>
          <c:dPt>
            <c:idx val="1"/>
            <c:marker>
              <c:spPr>
                <a:solidFill>
                  <a:schemeClr val="accent3"/>
                </a:solidFill>
                <a:ln w="76200">
                  <a:solidFill>
                    <a:srgbClr val="70AD47">
                      <a:lumMod val="60000"/>
                      <a:lumOff val="40000"/>
                    </a:srgbClr>
                  </a:solidFill>
                </a:ln>
                <a:effectLst/>
              </c:spPr>
            </c:marker>
            <c:bubble3D val="0"/>
            <c:spPr>
              <a:ln w="76200" cap="rnd">
                <a:solidFill>
                  <a:srgbClr val="70AD47">
                    <a:lumMod val="60000"/>
                    <a:lumOff val="40000"/>
                  </a:srgbClr>
                </a:solidFill>
                <a:round/>
              </a:ln>
              <a:effectLst/>
            </c:spPr>
          </c:dPt>
          <c:cat>
            <c:strRef>
              <c:f>'[mixed models means and mean change_NUEVASGRAFICAS.xlsx]ITT análisis'!$C$46:$E$46</c:f>
              <c:strCache>
                <c:ptCount val="3"/>
                <c:pt idx="0">
                  <c:v>Screening</c:v>
                </c:pt>
                <c:pt idx="1">
                  <c:v>Baseline</c:v>
                </c:pt>
                <c:pt idx="2">
                  <c:v>One year follow-up</c:v>
                </c:pt>
              </c:strCache>
            </c:strRef>
          </c:cat>
          <c:val>
            <c:numRef>
              <c:f>'[mixed models means and mean change_NUEVASGRAFICAS.xlsx]ITT análisis'!$C$49:$E$49</c:f>
              <c:numCache>
                <c:formatCode>General</c:formatCode>
                <c:ptCount val="3"/>
                <c:pt idx="0">
                  <c:v>7.78</c:v>
                </c:pt>
                <c:pt idx="1">
                  <c:v>8.42</c:v>
                </c:pt>
              </c:numCache>
            </c:numRef>
          </c:val>
          <c:smooth val="0"/>
        </c:ser>
        <c:dLbls>
          <c:showLegendKey val="0"/>
          <c:showVal val="0"/>
          <c:showCatName val="0"/>
          <c:showSerName val="0"/>
          <c:showPercent val="0"/>
          <c:showBubbleSize val="0"/>
        </c:dLbls>
        <c:marker val="1"/>
        <c:smooth val="0"/>
        <c:axId val="275108064"/>
        <c:axId val="202417304"/>
      </c:lineChart>
      <c:catAx>
        <c:axId val="27510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Black" pitchFamily="34" charset="0"/>
                <a:ea typeface="+mn-ea"/>
                <a:cs typeface="+mn-cs"/>
              </a:defRPr>
            </a:pPr>
            <a:endParaRPr lang="en-US"/>
          </a:p>
        </c:txPr>
        <c:crossAx val="202417304"/>
        <c:crosses val="autoZero"/>
        <c:auto val="1"/>
        <c:lblAlgn val="ctr"/>
        <c:lblOffset val="100"/>
        <c:noMultiLvlLbl val="0"/>
      </c:catAx>
      <c:valAx>
        <c:axId val="202417304"/>
        <c:scaling>
          <c:orientation val="minMax"/>
          <c:min val="7.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Mean</a:t>
                </a:r>
                <a:r>
                  <a:rPr lang="en-US" sz="1200" b="1" baseline="0">
                    <a:solidFill>
                      <a:sysClr val="windowText" lastClr="000000"/>
                    </a:solidFill>
                  </a:rPr>
                  <a:t> score in BEWAT OVERALL</a:t>
                </a:r>
                <a:endParaRPr lang="en-US" sz="1200" b="1">
                  <a:solidFill>
                    <a:sysClr val="windowText" lastClr="000000"/>
                  </a:solidFill>
                </a:endParaRPr>
              </a:p>
            </c:rich>
          </c:tx>
          <c:layout>
            <c:manualLayout>
              <c:xMode val="edge"/>
              <c:yMode val="edge"/>
              <c:x val="1.6666666666666666E-2"/>
              <c:y val="0.1717129629629629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108064"/>
        <c:crosses val="autoZero"/>
        <c:crossBetween val="between"/>
        <c:majorUnit val="0.5"/>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accent2"/>
                </a:solidFill>
                <a:latin typeface="Arial Black" pitchFamily="34" charset="0"/>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accent1"/>
                </a:solidFill>
                <a:latin typeface="Arial Black" pitchFamily="34" charset="0"/>
                <a:ea typeface="+mn-ea"/>
                <a:cs typeface="+mn-cs"/>
              </a:defRPr>
            </a:pPr>
            <a:endParaRPr lang="en-US"/>
          </a:p>
        </c:txPr>
      </c:legendEntry>
      <c:legendEntry>
        <c:idx val="2"/>
        <c:txPr>
          <a:bodyPr rot="0" spcFirstLastPara="1" vertOverflow="ellipsis" vert="horz" wrap="square" anchor="ctr" anchorCtr="1"/>
          <a:lstStyle/>
          <a:p>
            <a:pPr>
              <a:defRPr sz="1400" b="1" i="0" u="none" strike="noStrike" kern="1200" baseline="0">
                <a:solidFill>
                  <a:srgbClr val="00B050"/>
                </a:solidFill>
                <a:latin typeface="Arial Black" pitchFamily="34" charset="0"/>
                <a:ea typeface="+mn-ea"/>
                <a:cs typeface="+mn-cs"/>
              </a:defRPr>
            </a:pPr>
            <a:endParaRPr lang="en-US"/>
          </a:p>
        </c:txPr>
      </c:legendEntry>
      <c:layout>
        <c:manualLayout>
          <c:xMode val="edge"/>
          <c:yMode val="edge"/>
          <c:x val="7.4901505085298969E-2"/>
          <c:y val="0.93029193739518268"/>
          <c:w val="0.87923021678377267"/>
          <c:h val="5.3927215086324552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Black"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s-ES" sz="1800" b="1" i="0" u="none" strike="noStrike" kern="1200" spc="0" baseline="0">
                <a:solidFill>
                  <a:sysClr val="windowText" lastClr="000000"/>
                </a:solidFill>
                <a:latin typeface="+mn-lt"/>
                <a:ea typeface="+mn-ea"/>
                <a:cs typeface="+mn-cs"/>
              </a:defRPr>
            </a:pPr>
            <a:r>
              <a:rPr lang="es-ES" sz="2000" b="1" i="1" dirty="0" smtClean="0">
                <a:solidFill>
                  <a:sysClr val="windowText" lastClr="000000"/>
                </a:solidFill>
                <a:latin typeface="Arial Black" pitchFamily="34" charset="0"/>
              </a:rPr>
              <a:t>TOBACCO</a:t>
            </a:r>
            <a:r>
              <a:rPr lang="es-ES" sz="2000" b="1" i="1" baseline="0" dirty="0" smtClean="0">
                <a:solidFill>
                  <a:sysClr val="windowText" lastClr="000000"/>
                </a:solidFill>
                <a:latin typeface="Arial Black" pitchFamily="34" charset="0"/>
              </a:rPr>
              <a:t> SCORE MEAN</a:t>
            </a:r>
            <a:endParaRPr lang="es-ES" sz="2000" b="1" i="1" dirty="0">
              <a:solidFill>
                <a:sysClr val="windowText" lastClr="000000"/>
              </a:solidFill>
              <a:latin typeface="Arial Black" pitchFamily="34" charset="0"/>
            </a:endParaRPr>
          </a:p>
        </c:rich>
      </c:tx>
      <c:overlay val="0"/>
      <c:spPr>
        <a:noFill/>
        <a:ln>
          <a:noFill/>
        </a:ln>
        <a:effectLst/>
      </c:spPr>
    </c:title>
    <c:autoTitleDeleted val="0"/>
    <c:plotArea>
      <c:layout/>
      <c:lineChart>
        <c:grouping val="standard"/>
        <c:varyColors val="0"/>
        <c:ser>
          <c:idx val="0"/>
          <c:order val="0"/>
          <c:tx>
            <c:strRef>
              <c:f>'[mixed models means and mean change_NUEVASGRAFICAS.xlsx]ITT análisis'!$H$47</c:f>
              <c:strCache>
                <c:ptCount val="1"/>
                <c:pt idx="0">
                  <c:v>Intervention</c:v>
                </c:pt>
              </c:strCache>
            </c:strRef>
          </c:tx>
          <c:spPr>
            <a:ln w="76200" cap="rnd">
              <a:solidFill>
                <a:srgbClr val="70AD47"/>
              </a:solidFill>
              <a:round/>
            </a:ln>
            <a:effectLst/>
          </c:spPr>
          <c:marker>
            <c:symbol val="circle"/>
            <c:size val="5"/>
            <c:spPr>
              <a:solidFill>
                <a:schemeClr val="accent6"/>
              </a:solidFill>
              <a:ln w="76200">
                <a:solidFill>
                  <a:srgbClr val="70AD47"/>
                </a:solidFill>
              </a:ln>
              <a:effectLst/>
            </c:spPr>
          </c:marker>
          <c:dPt>
            <c:idx val="2"/>
            <c:marker>
              <c:spPr>
                <a:solidFill>
                  <a:schemeClr val="accent6"/>
                </a:solidFill>
                <a:ln w="76200">
                  <a:solidFill>
                    <a:srgbClr val="ED7D31"/>
                  </a:solidFill>
                </a:ln>
                <a:effectLst/>
              </c:spPr>
            </c:marker>
            <c:bubble3D val="0"/>
            <c:spPr>
              <a:ln w="76200" cap="rnd">
                <a:solidFill>
                  <a:srgbClr val="ED7D31"/>
                </a:solidFill>
                <a:round/>
              </a:ln>
              <a:effectLst/>
            </c:spPr>
          </c:dPt>
          <c:cat>
            <c:strRef>
              <c:f>'[mixed models means and mean change_NUEVASGRAFICAS.xlsx]ITT análisis'!$I$46:$K$46</c:f>
              <c:strCache>
                <c:ptCount val="3"/>
                <c:pt idx="0">
                  <c:v>Screening</c:v>
                </c:pt>
                <c:pt idx="1">
                  <c:v>Baseline</c:v>
                </c:pt>
                <c:pt idx="2">
                  <c:v>One year follow-up</c:v>
                </c:pt>
              </c:strCache>
            </c:strRef>
          </c:cat>
          <c:val>
            <c:numRef>
              <c:f>'[mixed models means and mean change_NUEVASGRAFICAS.xlsx]ITT análisis'!$I$47:$K$47</c:f>
              <c:numCache>
                <c:formatCode>General</c:formatCode>
                <c:ptCount val="3"/>
                <c:pt idx="0">
                  <c:v>2.35</c:v>
                </c:pt>
                <c:pt idx="1">
                  <c:v>2.5</c:v>
                </c:pt>
                <c:pt idx="2">
                  <c:v>2.57</c:v>
                </c:pt>
              </c:numCache>
            </c:numRef>
          </c:val>
          <c:smooth val="0"/>
        </c:ser>
        <c:ser>
          <c:idx val="1"/>
          <c:order val="1"/>
          <c:tx>
            <c:strRef>
              <c:f>'[mixed models means and mean change_NUEVASGRAFICAS.xlsx]ITT análisis'!$H$48</c:f>
              <c:strCache>
                <c:ptCount val="1"/>
                <c:pt idx="0">
                  <c:v>Control</c:v>
                </c:pt>
              </c:strCache>
            </c:strRef>
          </c:tx>
          <c:spPr>
            <a:ln w="76200" cap="rnd" cmpd="sng">
              <a:solidFill>
                <a:srgbClr val="0070C0"/>
              </a:solidFill>
              <a:round/>
            </a:ln>
            <a:effectLst/>
          </c:spPr>
          <c:marker>
            <c:symbol val="circle"/>
            <c:size val="5"/>
            <c:spPr>
              <a:solidFill>
                <a:srgbClr val="0070C0"/>
              </a:solidFill>
              <a:ln w="76200">
                <a:solidFill>
                  <a:srgbClr val="0070C0"/>
                </a:solidFill>
              </a:ln>
              <a:effectLst/>
            </c:spPr>
          </c:marker>
          <c:cat>
            <c:strRef>
              <c:f>'[mixed models means and mean change_NUEVASGRAFICAS.xlsx]ITT análisis'!$I$46:$K$46</c:f>
              <c:strCache>
                <c:ptCount val="3"/>
                <c:pt idx="0">
                  <c:v>Screening</c:v>
                </c:pt>
                <c:pt idx="1">
                  <c:v>Baseline</c:v>
                </c:pt>
                <c:pt idx="2">
                  <c:v>One year follow-up</c:v>
                </c:pt>
              </c:strCache>
            </c:strRef>
          </c:cat>
          <c:val>
            <c:numRef>
              <c:f>'[mixed models means and mean change_NUEVASGRAFICAS.xlsx]ITT análisis'!$I$48:$K$48</c:f>
              <c:numCache>
                <c:formatCode>General</c:formatCode>
                <c:ptCount val="3"/>
                <c:pt idx="0">
                  <c:v>2.35</c:v>
                </c:pt>
                <c:pt idx="1">
                  <c:v>2.5</c:v>
                </c:pt>
                <c:pt idx="2">
                  <c:v>2.29</c:v>
                </c:pt>
              </c:numCache>
            </c:numRef>
          </c:val>
          <c:smooth val="0"/>
        </c:ser>
        <c:ser>
          <c:idx val="2"/>
          <c:order val="2"/>
          <c:tx>
            <c:strRef>
              <c:f>'[mixed models means and mean change_NUEVASGRAFICAS.xlsx]ITT análisis'!$H$49</c:f>
              <c:strCache>
                <c:ptCount val="1"/>
                <c:pt idx="0">
                  <c:v>Total Participants</c:v>
                </c:pt>
              </c:strCache>
            </c:strRef>
          </c:tx>
          <c:spPr>
            <a:ln w="76200">
              <a:solidFill>
                <a:srgbClr val="70AD47">
                  <a:lumMod val="60000"/>
                  <a:lumOff val="40000"/>
                </a:srgbClr>
              </a:solidFill>
            </a:ln>
          </c:spPr>
          <c:marker>
            <c:symbol val="circle"/>
            <c:size val="5"/>
            <c:spPr>
              <a:solidFill>
                <a:schemeClr val="accent3"/>
              </a:solidFill>
              <a:ln w="76200">
                <a:solidFill>
                  <a:srgbClr val="70AD47">
                    <a:lumMod val="60000"/>
                    <a:lumOff val="40000"/>
                  </a:srgbClr>
                </a:solidFill>
              </a:ln>
            </c:spPr>
          </c:marker>
          <c:cat>
            <c:strRef>
              <c:f>'[mixed models means and mean change_NUEVASGRAFICAS.xlsx]ITT análisis'!$I$46:$K$46</c:f>
              <c:strCache>
                <c:ptCount val="3"/>
                <c:pt idx="0">
                  <c:v>Screening</c:v>
                </c:pt>
                <c:pt idx="1">
                  <c:v>Baseline</c:v>
                </c:pt>
                <c:pt idx="2">
                  <c:v>One year follow-up</c:v>
                </c:pt>
              </c:strCache>
            </c:strRef>
          </c:cat>
          <c:val>
            <c:numRef>
              <c:f>'[mixed models means and mean change_NUEVASGRAFICAS.xlsx]ITT análisis'!$I$49:$K$49</c:f>
              <c:numCache>
                <c:formatCode>General</c:formatCode>
                <c:ptCount val="3"/>
                <c:pt idx="0">
                  <c:v>2.35</c:v>
                </c:pt>
                <c:pt idx="1">
                  <c:v>2.5</c:v>
                </c:pt>
              </c:numCache>
            </c:numRef>
          </c:val>
          <c:smooth val="0"/>
        </c:ser>
        <c:dLbls>
          <c:showLegendKey val="0"/>
          <c:showVal val="0"/>
          <c:showCatName val="0"/>
          <c:showSerName val="0"/>
          <c:showPercent val="0"/>
          <c:showBubbleSize val="0"/>
        </c:dLbls>
        <c:marker val="1"/>
        <c:smooth val="0"/>
        <c:axId val="202416520"/>
        <c:axId val="202415344"/>
      </c:lineChart>
      <c:catAx>
        <c:axId val="20241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600" b="1" i="0" u="none" strike="noStrike" kern="1200" baseline="0">
                <a:solidFill>
                  <a:sysClr val="windowText" lastClr="000000"/>
                </a:solidFill>
                <a:latin typeface="Arial Black" pitchFamily="34" charset="0"/>
                <a:ea typeface="+mn-ea"/>
                <a:cs typeface="+mn-cs"/>
              </a:defRPr>
            </a:pPr>
            <a:endParaRPr lang="en-US"/>
          </a:p>
        </c:txPr>
        <c:crossAx val="202415344"/>
        <c:crosses val="autoZero"/>
        <c:auto val="1"/>
        <c:lblAlgn val="ctr"/>
        <c:lblOffset val="100"/>
        <c:noMultiLvlLbl val="0"/>
      </c:catAx>
      <c:valAx>
        <c:axId val="202415344"/>
        <c:scaling>
          <c:orientation val="minMax"/>
          <c:max val="3"/>
          <c:min val="2"/>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s-ES"/>
                  <a:t>Mean score in tobacco </a:t>
                </a:r>
              </a:p>
            </c:rich>
          </c:tx>
          <c:layout>
            <c:manualLayout>
              <c:xMode val="edge"/>
              <c:yMode val="edge"/>
              <c:x val="3.2251041467291554E-2"/>
              <c:y val="0.24811437692957175"/>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n-US"/>
          </a:p>
        </c:txPr>
        <c:crossAx val="202416520"/>
        <c:crosses val="autoZero"/>
        <c:crossBetween val="between"/>
        <c:majorUnit val="0.5"/>
        <c:minorUnit val="2.0000000000000011E-2"/>
      </c:valAx>
      <c:spPr>
        <a:noFill/>
        <a:ln>
          <a:noFill/>
        </a:ln>
        <a:effectLst/>
      </c:spPr>
    </c:plotArea>
    <c:legend>
      <c:legendPos val="b"/>
      <c:legendEntry>
        <c:idx val="0"/>
        <c:txPr>
          <a:bodyPr rot="0" spcFirstLastPara="1" vertOverflow="ellipsis" vert="horz" wrap="square" anchor="ctr" anchorCtr="1"/>
          <a:lstStyle/>
          <a:p>
            <a:pPr>
              <a:defRPr lang="es-ES" sz="1400" b="1" i="0" u="none" strike="noStrike" kern="1200" baseline="0">
                <a:solidFill>
                  <a:schemeClr val="accent2"/>
                </a:solidFill>
                <a:latin typeface="Arial Black" pitchFamily="34" charset="0"/>
                <a:ea typeface="+mn-ea"/>
                <a:cs typeface="+mn-cs"/>
              </a:defRPr>
            </a:pPr>
            <a:endParaRPr lang="en-US"/>
          </a:p>
        </c:txPr>
      </c:legendEntry>
      <c:legendEntry>
        <c:idx val="1"/>
        <c:txPr>
          <a:bodyPr rot="0" spcFirstLastPara="1" vertOverflow="ellipsis" vert="horz" wrap="square" anchor="ctr" anchorCtr="1"/>
          <a:lstStyle/>
          <a:p>
            <a:pPr>
              <a:defRPr lang="es-ES" sz="1400" b="1" i="0" u="none" strike="noStrike" kern="1200" baseline="0">
                <a:solidFill>
                  <a:schemeClr val="accent1"/>
                </a:solidFill>
                <a:latin typeface="Arial Black" pitchFamily="34" charset="0"/>
                <a:ea typeface="+mn-ea"/>
                <a:cs typeface="+mn-cs"/>
              </a:defRPr>
            </a:pPr>
            <a:endParaRPr lang="en-US"/>
          </a:p>
        </c:txPr>
      </c:legendEntry>
      <c:legendEntry>
        <c:idx val="2"/>
        <c:txPr>
          <a:bodyPr rot="0" spcFirstLastPara="1" vertOverflow="ellipsis" vert="horz" wrap="square" anchor="ctr" anchorCtr="1"/>
          <a:lstStyle/>
          <a:p>
            <a:pPr>
              <a:defRPr lang="es-ES" sz="1400" b="1" i="0" u="none" strike="noStrike" kern="1200" baseline="0">
                <a:solidFill>
                  <a:srgbClr val="00B050"/>
                </a:solidFill>
                <a:latin typeface="Arial Black"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lang="es-ES" sz="1200" b="1" i="0" u="none" strike="noStrike" kern="1200" baseline="0">
              <a:solidFill>
                <a:sysClr val="windowText" lastClr="000000"/>
              </a:solidFill>
              <a:latin typeface="Arial Black"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FFC0A-DD76-4492-BA3E-9F3B0E2C80D5}" type="doc">
      <dgm:prSet loTypeId="urn:microsoft.com/office/officeart/2005/8/layout/arrow2" loCatId="process" qsTypeId="urn:microsoft.com/office/officeart/2005/8/quickstyle/simple1" qsCatId="simple" csTypeId="urn:microsoft.com/office/officeart/2005/8/colors/accent1_2" csCatId="accent1" phldr="1"/>
      <dgm:spPr/>
    </dgm:pt>
    <dgm:pt modelId="{98710E24-2CD2-415F-A83D-89BA3A4758ED}">
      <dgm:prSet phldrT="[Texto]" custT="1"/>
      <dgm:spPr/>
      <dgm:t>
        <a:bodyPr/>
        <a:lstStyle/>
        <a:p>
          <a:pPr algn="ctr"/>
          <a:r>
            <a:rPr lang="en-US" sz="1800" b="1" dirty="0" smtClean="0">
              <a:latin typeface="Arial Black" pitchFamily="34" charset="0"/>
            </a:rPr>
            <a:t>Small peer groups of 10 individuals)</a:t>
          </a:r>
          <a:endParaRPr lang="es-ES" sz="1800" b="1" dirty="0">
            <a:latin typeface="Arial Black" pitchFamily="34" charset="0"/>
          </a:endParaRPr>
        </a:p>
      </dgm:t>
    </dgm:pt>
    <dgm:pt modelId="{1F17EC3E-CAB0-4FCE-A1D7-2707E96830FD}" type="parTrans" cxnId="{B09F7C9B-F6F9-4976-AFA6-EDF83A8AEF27}">
      <dgm:prSet/>
      <dgm:spPr/>
      <dgm:t>
        <a:bodyPr/>
        <a:lstStyle/>
        <a:p>
          <a:endParaRPr lang="es-ES" sz="1400">
            <a:latin typeface="Calibri" pitchFamily="34" charset="0"/>
          </a:endParaRPr>
        </a:p>
      </dgm:t>
    </dgm:pt>
    <dgm:pt modelId="{5C5C8A37-BFD7-489F-B529-8D4E44F794C6}" type="sibTrans" cxnId="{B09F7C9B-F6F9-4976-AFA6-EDF83A8AEF27}">
      <dgm:prSet/>
      <dgm:spPr/>
      <dgm:t>
        <a:bodyPr/>
        <a:lstStyle/>
        <a:p>
          <a:endParaRPr lang="es-ES" sz="1400">
            <a:latin typeface="Calibri" pitchFamily="34" charset="0"/>
          </a:endParaRPr>
        </a:p>
      </dgm:t>
    </dgm:pt>
    <dgm:pt modelId="{507E8665-BB8F-4AF6-89C5-4BD2F1DA89D8}">
      <dgm:prSet phldrT="[Texto]" custT="1"/>
      <dgm:spPr/>
      <dgm:t>
        <a:bodyPr/>
        <a:lstStyle/>
        <a:p>
          <a:pPr algn="ctr"/>
          <a:r>
            <a:rPr lang="es-ES" sz="1800" b="1" dirty="0" smtClean="0">
              <a:solidFill>
                <a:srgbClr val="FF0000"/>
              </a:solidFill>
              <a:latin typeface="Arial Black" pitchFamily="34" charset="0"/>
            </a:rPr>
            <a:t>Leader </a:t>
          </a:r>
          <a:r>
            <a:rPr lang="es-ES" sz="1800" b="1" dirty="0" err="1" smtClean="0">
              <a:solidFill>
                <a:srgbClr val="FF0000"/>
              </a:solidFill>
              <a:latin typeface="Arial Black" pitchFamily="34" charset="0"/>
            </a:rPr>
            <a:t>selection</a:t>
          </a:r>
          <a:r>
            <a:rPr lang="es-ES" sz="1800" b="1" dirty="0" smtClean="0">
              <a:solidFill>
                <a:srgbClr val="FF0000"/>
              </a:solidFill>
              <a:latin typeface="Arial Black" pitchFamily="34" charset="0"/>
            </a:rPr>
            <a:t> </a:t>
          </a:r>
          <a:r>
            <a:rPr lang="es-ES" sz="1800" b="1" dirty="0" err="1" smtClean="0">
              <a:solidFill>
                <a:srgbClr val="FF0000"/>
              </a:solidFill>
              <a:latin typeface="Arial Black" pitchFamily="34" charset="0"/>
            </a:rPr>
            <a:t>for</a:t>
          </a:r>
          <a:r>
            <a:rPr lang="es-ES" sz="1800" b="1" dirty="0" smtClean="0">
              <a:solidFill>
                <a:srgbClr val="FF0000"/>
              </a:solidFill>
              <a:latin typeface="Arial Black" pitchFamily="34" charset="0"/>
            </a:rPr>
            <a:t> </a:t>
          </a:r>
          <a:r>
            <a:rPr lang="es-ES" sz="1800" b="1" dirty="0" err="1" smtClean="0">
              <a:solidFill>
                <a:srgbClr val="FF0000"/>
              </a:solidFill>
              <a:latin typeface="Arial Black" pitchFamily="34" charset="0"/>
            </a:rPr>
            <a:t>each</a:t>
          </a:r>
          <a:r>
            <a:rPr lang="es-ES" sz="1800" b="1" dirty="0" smtClean="0">
              <a:solidFill>
                <a:srgbClr val="FF0000"/>
              </a:solidFill>
              <a:latin typeface="Arial Black" pitchFamily="34" charset="0"/>
            </a:rPr>
            <a:t> </a:t>
          </a:r>
          <a:r>
            <a:rPr lang="es-ES" sz="1800" b="1" dirty="0" err="1" smtClean="0">
              <a:solidFill>
                <a:srgbClr val="FF0000"/>
              </a:solidFill>
              <a:latin typeface="Arial Black" pitchFamily="34" charset="0"/>
            </a:rPr>
            <a:t>group</a:t>
          </a:r>
          <a:endParaRPr lang="es-ES" sz="1800" b="1" dirty="0">
            <a:solidFill>
              <a:srgbClr val="FF0000"/>
            </a:solidFill>
            <a:latin typeface="Arial Black" pitchFamily="34" charset="0"/>
          </a:endParaRPr>
        </a:p>
      </dgm:t>
    </dgm:pt>
    <dgm:pt modelId="{A8C345D3-A61F-42DF-ACF4-9D877201E14C}" type="parTrans" cxnId="{8F1D06A3-B6BB-4DE7-AF1F-D702C28E2A53}">
      <dgm:prSet/>
      <dgm:spPr/>
      <dgm:t>
        <a:bodyPr/>
        <a:lstStyle/>
        <a:p>
          <a:endParaRPr lang="es-ES" sz="1400">
            <a:latin typeface="Calibri" pitchFamily="34" charset="0"/>
          </a:endParaRPr>
        </a:p>
      </dgm:t>
    </dgm:pt>
    <dgm:pt modelId="{CB742BF4-1064-40F6-8666-8A27674AD646}" type="sibTrans" cxnId="{8F1D06A3-B6BB-4DE7-AF1F-D702C28E2A53}">
      <dgm:prSet/>
      <dgm:spPr/>
      <dgm:t>
        <a:bodyPr/>
        <a:lstStyle/>
        <a:p>
          <a:endParaRPr lang="es-ES" sz="1400">
            <a:latin typeface="Calibri" pitchFamily="34" charset="0"/>
          </a:endParaRPr>
        </a:p>
      </dgm:t>
    </dgm:pt>
    <dgm:pt modelId="{9F8B0585-6A34-4979-8AD2-D539196B8754}">
      <dgm:prSet phldrT="[Texto]" custT="1"/>
      <dgm:spPr/>
      <dgm:t>
        <a:bodyPr/>
        <a:lstStyle/>
        <a:p>
          <a:r>
            <a:rPr lang="es-ES" sz="1800" b="1" dirty="0" err="1" smtClean="0">
              <a:latin typeface="Arial Black" pitchFamily="34" charset="0"/>
            </a:rPr>
            <a:t>Leaders</a:t>
          </a:r>
          <a:r>
            <a:rPr lang="es-ES" sz="1800" b="1" dirty="0" smtClean="0">
              <a:latin typeface="Arial Black" pitchFamily="34" charset="0"/>
            </a:rPr>
            <a:t> Training</a:t>
          </a:r>
          <a:endParaRPr lang="es-ES" sz="1800" b="1" dirty="0">
            <a:latin typeface="Arial Black" pitchFamily="34" charset="0"/>
          </a:endParaRPr>
        </a:p>
      </dgm:t>
    </dgm:pt>
    <dgm:pt modelId="{1FC8AC43-3A5B-456B-80D3-CBA1840D44CF}" type="parTrans" cxnId="{81819EAA-6B28-4A94-9060-333F8EE562EC}">
      <dgm:prSet/>
      <dgm:spPr/>
      <dgm:t>
        <a:bodyPr/>
        <a:lstStyle/>
        <a:p>
          <a:endParaRPr lang="es-ES" sz="1400">
            <a:latin typeface="Calibri" pitchFamily="34" charset="0"/>
          </a:endParaRPr>
        </a:p>
      </dgm:t>
    </dgm:pt>
    <dgm:pt modelId="{AD4F4017-8104-4956-B823-20CC0B57802B}" type="sibTrans" cxnId="{81819EAA-6B28-4A94-9060-333F8EE562EC}">
      <dgm:prSet/>
      <dgm:spPr/>
      <dgm:t>
        <a:bodyPr/>
        <a:lstStyle/>
        <a:p>
          <a:endParaRPr lang="es-ES" sz="1400">
            <a:latin typeface="Calibri" pitchFamily="34" charset="0"/>
          </a:endParaRPr>
        </a:p>
      </dgm:t>
    </dgm:pt>
    <dgm:pt modelId="{0F3823A1-92EC-44C5-BD14-A21A693E71BE}" type="pres">
      <dgm:prSet presAssocID="{45BFFC0A-DD76-4492-BA3E-9F3B0E2C80D5}" presName="arrowDiagram" presStyleCnt="0">
        <dgm:presLayoutVars>
          <dgm:chMax val="5"/>
          <dgm:dir/>
          <dgm:resizeHandles val="exact"/>
        </dgm:presLayoutVars>
      </dgm:prSet>
      <dgm:spPr/>
    </dgm:pt>
    <dgm:pt modelId="{F3A0CE7E-C3EF-4EDB-BA56-BCC30272A2BB}" type="pres">
      <dgm:prSet presAssocID="{45BFFC0A-DD76-4492-BA3E-9F3B0E2C80D5}" presName="arrow" presStyleLbl="bgShp" presStyleIdx="0" presStyleCnt="1" custScaleX="139488"/>
      <dgm:spPr>
        <a:solidFill>
          <a:srgbClr val="C3DBF5"/>
        </a:solidFill>
        <a:scene3d>
          <a:camera prst="orthographicFront"/>
          <a:lightRig rig="threePt" dir="t"/>
        </a:scene3d>
        <a:sp3d>
          <a:bevelT/>
        </a:sp3d>
      </dgm:spPr>
      <dgm:t>
        <a:bodyPr/>
        <a:lstStyle/>
        <a:p>
          <a:endParaRPr lang="es-ES"/>
        </a:p>
      </dgm:t>
    </dgm:pt>
    <dgm:pt modelId="{3B098CEC-33B1-4E8A-AECF-1C76C458B848}" type="pres">
      <dgm:prSet presAssocID="{45BFFC0A-DD76-4492-BA3E-9F3B0E2C80D5}" presName="arrowDiagram3" presStyleCnt="0"/>
      <dgm:spPr/>
    </dgm:pt>
    <dgm:pt modelId="{8106266F-8B33-4587-B1E2-61DBBE2C31BA}" type="pres">
      <dgm:prSet presAssocID="{98710E24-2CD2-415F-A83D-89BA3A4758ED}" presName="bullet3a" presStyleLbl="node1" presStyleIdx="0" presStyleCnt="3" custLinFactY="-100000" custLinFactNeighborX="-35082" custLinFactNeighborY="-110492"/>
      <dgm:spPr>
        <a:prstGeom prst="star7">
          <a:avLst/>
        </a:prstGeom>
        <a:solidFill>
          <a:srgbClr val="006699"/>
        </a:solidFill>
        <a:scene3d>
          <a:camera prst="orthographicFront"/>
          <a:lightRig rig="threePt" dir="t"/>
        </a:scene3d>
        <a:sp3d>
          <a:bevelT/>
        </a:sp3d>
      </dgm:spPr>
    </dgm:pt>
    <dgm:pt modelId="{97DA66FC-CC04-4359-9531-1BE9E97F1D30}" type="pres">
      <dgm:prSet presAssocID="{98710E24-2CD2-415F-A83D-89BA3A4758ED}" presName="textBox3a" presStyleLbl="revTx" presStyleIdx="0" presStyleCnt="3" custScaleX="139181" custLinFactNeighborX="-24000">
        <dgm:presLayoutVars>
          <dgm:bulletEnabled val="1"/>
        </dgm:presLayoutVars>
      </dgm:prSet>
      <dgm:spPr/>
      <dgm:t>
        <a:bodyPr/>
        <a:lstStyle/>
        <a:p>
          <a:endParaRPr lang="es-ES"/>
        </a:p>
      </dgm:t>
    </dgm:pt>
    <dgm:pt modelId="{E7FF074A-0BF9-42D5-9B68-D9E97A6C151A}" type="pres">
      <dgm:prSet presAssocID="{507E8665-BB8F-4AF6-89C5-4BD2F1DA89D8}" presName="bullet3b" presStyleLbl="node1" presStyleIdx="1" presStyleCnt="3" custLinFactNeighborX="77628" custLinFactNeighborY="-45283"/>
      <dgm:spPr>
        <a:prstGeom prst="star7">
          <a:avLst/>
        </a:prstGeom>
        <a:solidFill>
          <a:srgbClr val="006699"/>
        </a:solidFill>
        <a:scene3d>
          <a:camera prst="orthographicFront"/>
          <a:lightRig rig="threePt" dir="t"/>
        </a:scene3d>
        <a:sp3d>
          <a:bevelT/>
        </a:sp3d>
      </dgm:spPr>
    </dgm:pt>
    <dgm:pt modelId="{C85E40E0-28F8-4C65-A452-7469D25B753C}" type="pres">
      <dgm:prSet presAssocID="{507E8665-BB8F-4AF6-89C5-4BD2F1DA89D8}" presName="textBox3b" presStyleLbl="revTx" presStyleIdx="1" presStyleCnt="3" custScaleX="124156" custScaleY="37718" custLinFactNeighborX="-2875" custLinFactNeighborY="-12617">
        <dgm:presLayoutVars>
          <dgm:bulletEnabled val="1"/>
        </dgm:presLayoutVars>
      </dgm:prSet>
      <dgm:spPr/>
      <dgm:t>
        <a:bodyPr/>
        <a:lstStyle/>
        <a:p>
          <a:endParaRPr lang="es-ES"/>
        </a:p>
      </dgm:t>
    </dgm:pt>
    <dgm:pt modelId="{33A79013-3098-4A11-BF44-E5102D8F8BFC}" type="pres">
      <dgm:prSet presAssocID="{9F8B0585-6A34-4979-8AD2-D539196B8754}" presName="bullet3c" presStyleLbl="node1" presStyleIdx="2" presStyleCnt="3" custLinFactNeighborY="-2885"/>
      <dgm:spPr>
        <a:prstGeom prst="star7">
          <a:avLst/>
        </a:prstGeom>
        <a:blipFill rotWithShape="0">
          <a:blip xmlns:r="http://schemas.openxmlformats.org/officeDocument/2006/relationships" r:embed="rId1"/>
          <a:stretch>
            <a:fillRect/>
          </a:stretch>
        </a:blipFill>
        <a:scene3d>
          <a:camera prst="orthographicFront"/>
          <a:lightRig rig="threePt" dir="t"/>
        </a:scene3d>
        <a:sp3d>
          <a:bevelT/>
        </a:sp3d>
      </dgm:spPr>
      <dgm:t>
        <a:bodyPr/>
        <a:lstStyle/>
        <a:p>
          <a:endParaRPr lang="en-US"/>
        </a:p>
      </dgm:t>
    </dgm:pt>
    <dgm:pt modelId="{65FDA601-310B-42D8-A8F1-FF28BE29EAAA}" type="pres">
      <dgm:prSet presAssocID="{9F8B0585-6A34-4979-8AD2-D539196B8754}" presName="textBox3c" presStyleLbl="revTx" presStyleIdx="2" presStyleCnt="3" custScaleX="152398" custScaleY="22215" custLinFactNeighborX="4427" custLinFactNeighborY="-14329">
        <dgm:presLayoutVars>
          <dgm:bulletEnabled val="1"/>
        </dgm:presLayoutVars>
      </dgm:prSet>
      <dgm:spPr/>
      <dgm:t>
        <a:bodyPr/>
        <a:lstStyle/>
        <a:p>
          <a:endParaRPr lang="es-ES"/>
        </a:p>
      </dgm:t>
    </dgm:pt>
  </dgm:ptLst>
  <dgm:cxnLst>
    <dgm:cxn modelId="{0EC53618-2B72-4A84-B99A-FD112DC12072}" type="presOf" srcId="{507E8665-BB8F-4AF6-89C5-4BD2F1DA89D8}" destId="{C85E40E0-28F8-4C65-A452-7469D25B753C}" srcOrd="0" destOrd="0" presId="urn:microsoft.com/office/officeart/2005/8/layout/arrow2"/>
    <dgm:cxn modelId="{8F1D06A3-B6BB-4DE7-AF1F-D702C28E2A53}" srcId="{45BFFC0A-DD76-4492-BA3E-9F3B0E2C80D5}" destId="{507E8665-BB8F-4AF6-89C5-4BD2F1DA89D8}" srcOrd="1" destOrd="0" parTransId="{A8C345D3-A61F-42DF-ACF4-9D877201E14C}" sibTransId="{CB742BF4-1064-40F6-8666-8A27674AD646}"/>
    <dgm:cxn modelId="{D9AEBA18-6E12-4FFD-98D0-2AD5F690BEF1}" type="presOf" srcId="{45BFFC0A-DD76-4492-BA3E-9F3B0E2C80D5}" destId="{0F3823A1-92EC-44C5-BD14-A21A693E71BE}" srcOrd="0" destOrd="0" presId="urn:microsoft.com/office/officeart/2005/8/layout/arrow2"/>
    <dgm:cxn modelId="{B09F7C9B-F6F9-4976-AFA6-EDF83A8AEF27}" srcId="{45BFFC0A-DD76-4492-BA3E-9F3B0E2C80D5}" destId="{98710E24-2CD2-415F-A83D-89BA3A4758ED}" srcOrd="0" destOrd="0" parTransId="{1F17EC3E-CAB0-4FCE-A1D7-2707E96830FD}" sibTransId="{5C5C8A37-BFD7-489F-B529-8D4E44F794C6}"/>
    <dgm:cxn modelId="{D1AB56EA-284F-497A-ADFA-EA73097E36BA}" type="presOf" srcId="{98710E24-2CD2-415F-A83D-89BA3A4758ED}" destId="{97DA66FC-CC04-4359-9531-1BE9E97F1D30}" srcOrd="0" destOrd="0" presId="urn:microsoft.com/office/officeart/2005/8/layout/arrow2"/>
    <dgm:cxn modelId="{81819EAA-6B28-4A94-9060-333F8EE562EC}" srcId="{45BFFC0A-DD76-4492-BA3E-9F3B0E2C80D5}" destId="{9F8B0585-6A34-4979-8AD2-D539196B8754}" srcOrd="2" destOrd="0" parTransId="{1FC8AC43-3A5B-456B-80D3-CBA1840D44CF}" sibTransId="{AD4F4017-8104-4956-B823-20CC0B57802B}"/>
    <dgm:cxn modelId="{37FF3B61-0199-4627-9050-D3B8C3AA97A0}" type="presOf" srcId="{9F8B0585-6A34-4979-8AD2-D539196B8754}" destId="{65FDA601-310B-42D8-A8F1-FF28BE29EAAA}" srcOrd="0" destOrd="0" presId="urn:microsoft.com/office/officeart/2005/8/layout/arrow2"/>
    <dgm:cxn modelId="{72F2354B-1123-4CBA-A9E0-F94FC801FEBC}" type="presParOf" srcId="{0F3823A1-92EC-44C5-BD14-A21A693E71BE}" destId="{F3A0CE7E-C3EF-4EDB-BA56-BCC30272A2BB}" srcOrd="0" destOrd="0" presId="urn:microsoft.com/office/officeart/2005/8/layout/arrow2"/>
    <dgm:cxn modelId="{C1F6609D-5E4A-47BA-867D-F0645DDC20D4}" type="presParOf" srcId="{0F3823A1-92EC-44C5-BD14-A21A693E71BE}" destId="{3B098CEC-33B1-4E8A-AECF-1C76C458B848}" srcOrd="1" destOrd="0" presId="urn:microsoft.com/office/officeart/2005/8/layout/arrow2"/>
    <dgm:cxn modelId="{601FC423-8A19-4389-B32C-25F62425D021}" type="presParOf" srcId="{3B098CEC-33B1-4E8A-AECF-1C76C458B848}" destId="{8106266F-8B33-4587-B1E2-61DBBE2C31BA}" srcOrd="0" destOrd="0" presId="urn:microsoft.com/office/officeart/2005/8/layout/arrow2"/>
    <dgm:cxn modelId="{5847326F-2CB4-4866-A89F-90ACC7DD6BAF}" type="presParOf" srcId="{3B098CEC-33B1-4E8A-AECF-1C76C458B848}" destId="{97DA66FC-CC04-4359-9531-1BE9E97F1D30}" srcOrd="1" destOrd="0" presId="urn:microsoft.com/office/officeart/2005/8/layout/arrow2"/>
    <dgm:cxn modelId="{9F7AA1E5-FB2F-4BA1-B3D5-B1D17AE1C718}" type="presParOf" srcId="{3B098CEC-33B1-4E8A-AECF-1C76C458B848}" destId="{E7FF074A-0BF9-42D5-9B68-D9E97A6C151A}" srcOrd="2" destOrd="0" presId="urn:microsoft.com/office/officeart/2005/8/layout/arrow2"/>
    <dgm:cxn modelId="{99A8C054-EBB0-438D-B245-3A6B50B466F2}" type="presParOf" srcId="{3B098CEC-33B1-4E8A-AECF-1C76C458B848}" destId="{C85E40E0-28F8-4C65-A452-7469D25B753C}" srcOrd="3" destOrd="0" presId="urn:microsoft.com/office/officeart/2005/8/layout/arrow2"/>
    <dgm:cxn modelId="{D01BB9D9-563E-413B-A3E6-610AC761FE76}" type="presParOf" srcId="{3B098CEC-33B1-4E8A-AECF-1C76C458B848}" destId="{33A79013-3098-4A11-BF44-E5102D8F8BFC}" srcOrd="4" destOrd="0" presId="urn:microsoft.com/office/officeart/2005/8/layout/arrow2"/>
    <dgm:cxn modelId="{1F64EC67-D374-4659-9B6C-464D7E8FDD65}" type="presParOf" srcId="{3B098CEC-33B1-4E8A-AECF-1C76C458B848}" destId="{65FDA601-310B-42D8-A8F1-FF28BE29EAA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0CE7E-C3EF-4EDB-BA56-BCC30272A2BB}">
      <dsp:nvSpPr>
        <dsp:cNvPr id="0" name=""/>
        <dsp:cNvSpPr/>
      </dsp:nvSpPr>
      <dsp:spPr>
        <a:xfrm>
          <a:off x="2" y="0"/>
          <a:ext cx="7233153" cy="3240939"/>
        </a:xfrm>
        <a:prstGeom prst="swooshArrow">
          <a:avLst>
            <a:gd name="adj1" fmla="val 25000"/>
            <a:gd name="adj2" fmla="val 25000"/>
          </a:avLst>
        </a:prstGeom>
        <a:solidFill>
          <a:srgbClr val="C3DBF5"/>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 modelId="{8106266F-8B33-4587-B1E2-61DBBE2C31BA}">
      <dsp:nvSpPr>
        <dsp:cNvPr id="0" name=""/>
        <dsp:cNvSpPr/>
      </dsp:nvSpPr>
      <dsp:spPr>
        <a:xfrm>
          <a:off x="1635088" y="1953104"/>
          <a:ext cx="134823" cy="134823"/>
        </a:xfrm>
        <a:prstGeom prst="star7">
          <a:avLst/>
        </a:prstGeom>
        <a:solidFill>
          <a:srgbClr val="006699"/>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97DA66FC-CC04-4359-9531-1BE9E97F1D30}">
      <dsp:nvSpPr>
        <dsp:cNvPr id="0" name=""/>
        <dsp:cNvSpPr/>
      </dsp:nvSpPr>
      <dsp:spPr>
        <a:xfrm>
          <a:off x="1223128" y="2304307"/>
          <a:ext cx="1681615" cy="93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40" tIns="0" rIns="0" bIns="0" numCol="1" spcCol="1270" anchor="t" anchorCtr="0">
          <a:noAutofit/>
        </a:bodyPr>
        <a:lstStyle/>
        <a:p>
          <a:pPr lvl="0" algn="ctr" defTabSz="800100">
            <a:lnSpc>
              <a:spcPct val="90000"/>
            </a:lnSpc>
            <a:spcBef>
              <a:spcPct val="0"/>
            </a:spcBef>
            <a:spcAft>
              <a:spcPct val="35000"/>
            </a:spcAft>
          </a:pPr>
          <a:r>
            <a:rPr lang="en-US" sz="1800" b="1" kern="1200" dirty="0" smtClean="0">
              <a:latin typeface="Arial Black" pitchFamily="34" charset="0"/>
            </a:rPr>
            <a:t>Small peer groups of 10 individuals)</a:t>
          </a:r>
          <a:endParaRPr lang="es-ES" sz="1800" b="1" kern="1200" dirty="0">
            <a:latin typeface="Arial Black" pitchFamily="34" charset="0"/>
          </a:endParaRPr>
        </a:p>
      </dsp:txBody>
      <dsp:txXfrm>
        <a:off x="1223128" y="2304307"/>
        <a:ext cx="1681615" cy="936631"/>
      </dsp:txXfrm>
    </dsp:sp>
    <dsp:sp modelId="{E7FF074A-0BF9-42D5-9B68-D9E97A6C151A}">
      <dsp:nvSpPr>
        <dsp:cNvPr id="0" name=""/>
        <dsp:cNvSpPr/>
      </dsp:nvSpPr>
      <dsp:spPr>
        <a:xfrm>
          <a:off x="3061653" y="1245645"/>
          <a:ext cx="243718" cy="243718"/>
        </a:xfrm>
        <a:prstGeom prst="star7">
          <a:avLst/>
        </a:prstGeom>
        <a:solidFill>
          <a:srgbClr val="006699"/>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C85E40E0-28F8-4C65-A452-7469D25B753C}">
      <dsp:nvSpPr>
        <dsp:cNvPr id="0" name=""/>
        <dsp:cNvSpPr/>
      </dsp:nvSpPr>
      <dsp:spPr>
        <a:xfrm>
          <a:off x="2808226" y="1804459"/>
          <a:ext cx="1545146" cy="66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41" tIns="0" rIns="0" bIns="0" numCol="1" spcCol="1270" anchor="t" anchorCtr="0">
          <a:noAutofit/>
        </a:bodyPr>
        <a:lstStyle/>
        <a:p>
          <a:pPr lvl="0" algn="ctr" defTabSz="800100">
            <a:lnSpc>
              <a:spcPct val="90000"/>
            </a:lnSpc>
            <a:spcBef>
              <a:spcPct val="0"/>
            </a:spcBef>
            <a:spcAft>
              <a:spcPct val="35000"/>
            </a:spcAft>
          </a:pPr>
          <a:r>
            <a:rPr lang="es-ES" sz="1800" b="1" kern="1200" dirty="0" smtClean="0">
              <a:solidFill>
                <a:srgbClr val="FF0000"/>
              </a:solidFill>
              <a:latin typeface="Arial Black" pitchFamily="34" charset="0"/>
            </a:rPr>
            <a:t>Leader </a:t>
          </a:r>
          <a:r>
            <a:rPr lang="es-ES" sz="1800" b="1" kern="1200" dirty="0" err="1" smtClean="0">
              <a:solidFill>
                <a:srgbClr val="FF0000"/>
              </a:solidFill>
              <a:latin typeface="Arial Black" pitchFamily="34" charset="0"/>
            </a:rPr>
            <a:t>selection</a:t>
          </a:r>
          <a:r>
            <a:rPr lang="es-ES" sz="1800" b="1" kern="1200" dirty="0" smtClean="0">
              <a:solidFill>
                <a:srgbClr val="FF0000"/>
              </a:solidFill>
              <a:latin typeface="Arial Black" pitchFamily="34" charset="0"/>
            </a:rPr>
            <a:t> </a:t>
          </a:r>
          <a:r>
            <a:rPr lang="es-ES" sz="1800" b="1" kern="1200" dirty="0" err="1" smtClean="0">
              <a:solidFill>
                <a:srgbClr val="FF0000"/>
              </a:solidFill>
              <a:latin typeface="Arial Black" pitchFamily="34" charset="0"/>
            </a:rPr>
            <a:t>for</a:t>
          </a:r>
          <a:r>
            <a:rPr lang="es-ES" sz="1800" b="1" kern="1200" dirty="0" smtClean="0">
              <a:solidFill>
                <a:srgbClr val="FF0000"/>
              </a:solidFill>
              <a:latin typeface="Arial Black" pitchFamily="34" charset="0"/>
            </a:rPr>
            <a:t> </a:t>
          </a:r>
          <a:r>
            <a:rPr lang="es-ES" sz="1800" b="1" kern="1200" dirty="0" err="1" smtClean="0">
              <a:solidFill>
                <a:srgbClr val="FF0000"/>
              </a:solidFill>
              <a:latin typeface="Arial Black" pitchFamily="34" charset="0"/>
            </a:rPr>
            <a:t>each</a:t>
          </a:r>
          <a:r>
            <a:rPr lang="es-ES" sz="1800" b="1" kern="1200" dirty="0" smtClean="0">
              <a:solidFill>
                <a:srgbClr val="FF0000"/>
              </a:solidFill>
              <a:latin typeface="Arial Black" pitchFamily="34" charset="0"/>
            </a:rPr>
            <a:t> </a:t>
          </a:r>
          <a:r>
            <a:rPr lang="es-ES" sz="1800" b="1" kern="1200" dirty="0" err="1" smtClean="0">
              <a:solidFill>
                <a:srgbClr val="FF0000"/>
              </a:solidFill>
              <a:latin typeface="Arial Black" pitchFamily="34" charset="0"/>
            </a:rPr>
            <a:t>group</a:t>
          </a:r>
          <a:endParaRPr lang="es-ES" sz="1800" b="1" kern="1200" dirty="0">
            <a:solidFill>
              <a:srgbClr val="FF0000"/>
            </a:solidFill>
            <a:latin typeface="Arial Black" pitchFamily="34" charset="0"/>
          </a:endParaRPr>
        </a:p>
      </dsp:txBody>
      <dsp:txXfrm>
        <a:off x="2808226" y="1804459"/>
        <a:ext cx="1545146" cy="664995"/>
      </dsp:txXfrm>
    </dsp:sp>
    <dsp:sp modelId="{33A79013-3098-4A11-BF44-E5102D8F8BFC}">
      <dsp:nvSpPr>
        <dsp:cNvPr id="0" name=""/>
        <dsp:cNvSpPr/>
      </dsp:nvSpPr>
      <dsp:spPr>
        <a:xfrm>
          <a:off x="4303658" y="810233"/>
          <a:ext cx="337057" cy="337057"/>
        </a:xfrm>
        <a:prstGeom prst="star7">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65FDA601-310B-42D8-A8F1-FF28BE29EAAA}">
      <dsp:nvSpPr>
        <dsp:cNvPr id="0" name=""/>
        <dsp:cNvSpPr/>
      </dsp:nvSpPr>
      <dsp:spPr>
        <a:xfrm>
          <a:off x="4201230" y="1541767"/>
          <a:ext cx="1896624" cy="500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00" tIns="0" rIns="0" bIns="0" numCol="1" spcCol="1270" anchor="t" anchorCtr="0">
          <a:noAutofit/>
        </a:bodyPr>
        <a:lstStyle/>
        <a:p>
          <a:pPr lvl="0" algn="l" defTabSz="800100">
            <a:lnSpc>
              <a:spcPct val="90000"/>
            </a:lnSpc>
            <a:spcBef>
              <a:spcPct val="0"/>
            </a:spcBef>
            <a:spcAft>
              <a:spcPct val="35000"/>
            </a:spcAft>
          </a:pPr>
          <a:r>
            <a:rPr lang="es-ES" sz="1800" b="1" kern="1200" dirty="0" err="1" smtClean="0">
              <a:latin typeface="Arial Black" pitchFamily="34" charset="0"/>
            </a:rPr>
            <a:t>Leaders</a:t>
          </a:r>
          <a:r>
            <a:rPr lang="es-ES" sz="1800" b="1" kern="1200" dirty="0" smtClean="0">
              <a:latin typeface="Arial Black" pitchFamily="34" charset="0"/>
            </a:rPr>
            <a:t> Training</a:t>
          </a:r>
          <a:endParaRPr lang="es-ES" sz="1800" b="1" kern="1200" dirty="0">
            <a:latin typeface="Arial Black" pitchFamily="34" charset="0"/>
          </a:endParaRPr>
        </a:p>
      </dsp:txBody>
      <dsp:txXfrm>
        <a:off x="4201230" y="1541767"/>
        <a:ext cx="1896624" cy="50038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0.21464</cdr:x>
      <cdr:y>0.34959</cdr:y>
    </cdr:from>
    <cdr:to>
      <cdr:x>0.33457</cdr:x>
      <cdr:y>0.4314</cdr:y>
    </cdr:to>
    <cdr:sp macro="" textlink="">
      <cdr:nvSpPr>
        <cdr:cNvPr id="2" name="Left Brace 1"/>
        <cdr:cNvSpPr/>
      </cdr:nvSpPr>
      <cdr:spPr>
        <a:xfrm xmlns:a="http://schemas.openxmlformats.org/drawingml/2006/main" rot="5400000">
          <a:off x="2251250" y="1312564"/>
          <a:ext cx="386862" cy="1067640"/>
        </a:xfrm>
        <a:prstGeom xmlns:a="http://schemas.openxmlformats.org/drawingml/2006/main" prst="leftBrac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0.64524</cdr:x>
      <cdr:y>0.12397</cdr:y>
    </cdr:from>
    <cdr:to>
      <cdr:x>0.76517</cdr:x>
      <cdr:y>0.23797</cdr:y>
    </cdr:to>
    <cdr:sp macro="" textlink="">
      <cdr:nvSpPr>
        <cdr:cNvPr id="3" name="Left Brace 2"/>
        <cdr:cNvSpPr/>
      </cdr:nvSpPr>
      <cdr:spPr>
        <a:xfrm xmlns:a="http://schemas.openxmlformats.org/drawingml/2006/main" rot="5400000">
          <a:off x="8128360" y="347300"/>
          <a:ext cx="672168" cy="1439497"/>
        </a:xfrm>
        <a:prstGeom xmlns:a="http://schemas.openxmlformats.org/drawingml/2006/main" prst="leftBrac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0.66851</cdr:x>
      <cdr:y>0.02674</cdr:y>
    </cdr:from>
    <cdr:to>
      <cdr:x>0.75771</cdr:x>
      <cdr:y>0.09626</cdr:y>
    </cdr:to>
    <cdr:sp macro="" textlink="">
      <cdr:nvSpPr>
        <cdr:cNvPr id="4" name="TextBox 1"/>
        <cdr:cNvSpPr txBox="1"/>
      </cdr:nvSpPr>
      <cdr:spPr>
        <a:xfrm xmlns:a="http://schemas.openxmlformats.org/drawingml/2006/main">
          <a:off x="8024001" y="157655"/>
          <a:ext cx="1070651" cy="409906"/>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i="1" dirty="0">
              <a:solidFill>
                <a:schemeClr val="tx1"/>
              </a:solidFill>
              <a:latin typeface="Arial Black" pitchFamily="34" charset="0"/>
            </a:rPr>
            <a:t>P=0.02</a:t>
          </a:r>
        </a:p>
      </cdr:txBody>
    </cdr:sp>
  </cdr:relSizeAnchor>
  <cdr:relSizeAnchor xmlns:cdr="http://schemas.openxmlformats.org/drawingml/2006/chartDrawing">
    <cdr:from>
      <cdr:x>0.23659</cdr:x>
      <cdr:y>0.21901</cdr:y>
    </cdr:from>
    <cdr:to>
      <cdr:x>0.32052</cdr:x>
      <cdr:y>0.28926</cdr:y>
    </cdr:to>
    <cdr:sp macro="" textlink="">
      <cdr:nvSpPr>
        <cdr:cNvPr id="5" name="TextBox 1"/>
        <cdr:cNvSpPr txBox="1"/>
      </cdr:nvSpPr>
      <cdr:spPr>
        <a:xfrm xmlns:a="http://schemas.openxmlformats.org/drawingml/2006/main">
          <a:off x="2106246" y="1035539"/>
          <a:ext cx="747207" cy="332153"/>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1" dirty="0">
              <a:solidFill>
                <a:schemeClr val="tx1"/>
              </a:solidFill>
              <a:latin typeface="Arial Black" pitchFamily="34" charset="0"/>
            </a:rPr>
            <a:t>P=0.88</a:t>
          </a:r>
        </a:p>
      </cdr:txBody>
    </cdr:sp>
  </cdr:relSizeAnchor>
</c:userShapes>
</file>

<file path=ppt/drawings/drawing2.xml><?xml version="1.0" encoding="utf-8"?>
<c:userShapes xmlns:c="http://schemas.openxmlformats.org/drawingml/2006/chart">
  <cdr:relSizeAnchor xmlns:cdr="http://schemas.openxmlformats.org/drawingml/2006/chartDrawing">
    <cdr:from>
      <cdr:x>0.22497</cdr:x>
      <cdr:y>0.05229</cdr:y>
    </cdr:from>
    <cdr:to>
      <cdr:x>0.31412</cdr:x>
      <cdr:y>0.12711</cdr:y>
    </cdr:to>
    <cdr:sp macro="" textlink="">
      <cdr:nvSpPr>
        <cdr:cNvPr id="4" name="TextBox 1"/>
        <cdr:cNvSpPr txBox="1"/>
      </cdr:nvSpPr>
      <cdr:spPr>
        <a:xfrm xmlns:a="http://schemas.openxmlformats.org/drawingml/2006/main">
          <a:off x="1885454" y="246483"/>
          <a:ext cx="747192" cy="352657"/>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tx1"/>
              </a:solidFill>
              <a:latin typeface="Arial Black" pitchFamily="34" charset="0"/>
            </a:rPr>
            <a:t>P=0.16</a:t>
          </a:r>
          <a:endParaRPr lang="en-US" sz="1600" b="1" dirty="0">
            <a:solidFill>
              <a:schemeClr val="tx1"/>
            </a:solidFill>
            <a:latin typeface="Arial Black" pitchFamily="34" charset="0"/>
          </a:endParaRPr>
        </a:p>
      </cdr:txBody>
    </cdr:sp>
  </cdr:relSizeAnchor>
  <cdr:relSizeAnchor xmlns:cdr="http://schemas.openxmlformats.org/drawingml/2006/chartDrawing">
    <cdr:from>
      <cdr:x>0.67276</cdr:x>
      <cdr:y>0.13703</cdr:y>
    </cdr:from>
    <cdr:to>
      <cdr:x>0.80015</cdr:x>
      <cdr:y>0.22417</cdr:y>
    </cdr:to>
    <cdr:sp macro="" textlink="">
      <cdr:nvSpPr>
        <cdr:cNvPr id="5" name="Left Brace 2"/>
        <cdr:cNvSpPr/>
      </cdr:nvSpPr>
      <cdr:spPr>
        <a:xfrm xmlns:a="http://schemas.openxmlformats.org/drawingml/2006/main" rot="5400000">
          <a:off x="5966857" y="317449"/>
          <a:ext cx="410738" cy="1067684"/>
        </a:xfrm>
        <a:prstGeom xmlns:a="http://schemas.openxmlformats.org/drawingml/2006/main" prst="leftBrac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0.20643</cdr:x>
      <cdr:y>0.16201</cdr:y>
    </cdr:from>
    <cdr:to>
      <cdr:x>0.33382</cdr:x>
      <cdr:y>0.24915</cdr:y>
    </cdr:to>
    <cdr:sp macro="" textlink="">
      <cdr:nvSpPr>
        <cdr:cNvPr id="6" name="Left Brace 2"/>
        <cdr:cNvSpPr/>
      </cdr:nvSpPr>
      <cdr:spPr>
        <a:xfrm xmlns:a="http://schemas.openxmlformats.org/drawingml/2006/main" rot="5400000">
          <a:off x="2058555" y="435195"/>
          <a:ext cx="410738" cy="1067684"/>
        </a:xfrm>
        <a:prstGeom xmlns:a="http://schemas.openxmlformats.org/drawingml/2006/main" prst="leftBrac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BA905-6791-4AF1-AE50-B8466120F4D6}" type="datetimeFigureOut">
              <a:rPr lang="es-ES" smtClean="0"/>
              <a:pPr/>
              <a:t>08/11/2015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B5A11-3717-4999-A997-D40985446720}" type="slidenum">
              <a:rPr lang="es-ES" smtClean="0"/>
              <a:pPr/>
              <a:t>‹#›</a:t>
            </a:fld>
            <a:endParaRPr lang="es-ES"/>
          </a:p>
        </p:txBody>
      </p:sp>
    </p:spTree>
    <p:extLst>
      <p:ext uri="{BB962C8B-B14F-4D97-AF65-F5344CB8AC3E}">
        <p14:creationId xmlns:p14="http://schemas.microsoft.com/office/powerpoint/2010/main" val="399914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noTextEdit="1"/>
          </p:cNvSpPr>
          <p:nvPr>
            <p:ph type="sldImg"/>
          </p:nvPr>
        </p:nvSpPr>
        <p:spPr bwMode="auto">
          <a:xfrm>
            <a:off x="382588" y="695325"/>
            <a:ext cx="6086475" cy="3424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a:lstStyle/>
          <a:p>
            <a:endParaRPr lang="es-ES" dirty="0"/>
          </a:p>
        </p:txBody>
      </p:sp>
      <p:sp>
        <p:nvSpPr>
          <p:cNvPr id="3789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07988" algn="l"/>
                <a:tab pos="819150" algn="l"/>
                <a:tab pos="1230313" algn="l"/>
                <a:tab pos="1641475" algn="l"/>
                <a:tab pos="2051050" algn="l"/>
                <a:tab pos="2462213" algn="l"/>
                <a:tab pos="2873375" algn="l"/>
                <a:tab pos="3284538" algn="l"/>
                <a:tab pos="3695700" algn="l"/>
                <a:tab pos="4105275" algn="l"/>
                <a:tab pos="4516438" algn="l"/>
                <a:tab pos="4927600" algn="l"/>
                <a:tab pos="5338763" algn="l"/>
                <a:tab pos="5748338" algn="l"/>
                <a:tab pos="6159500" algn="l"/>
                <a:tab pos="6570663" algn="l"/>
                <a:tab pos="6981825" algn="l"/>
                <a:tab pos="7392988" algn="l"/>
                <a:tab pos="7802563" algn="l"/>
                <a:tab pos="8213725"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07988" algn="l"/>
                <a:tab pos="819150" algn="l"/>
                <a:tab pos="1230313" algn="l"/>
                <a:tab pos="1641475" algn="l"/>
                <a:tab pos="2051050" algn="l"/>
                <a:tab pos="2462213" algn="l"/>
                <a:tab pos="2873375" algn="l"/>
                <a:tab pos="3284538" algn="l"/>
                <a:tab pos="3695700" algn="l"/>
                <a:tab pos="4105275" algn="l"/>
                <a:tab pos="4516438" algn="l"/>
                <a:tab pos="4927600" algn="l"/>
                <a:tab pos="5338763" algn="l"/>
                <a:tab pos="5748338" algn="l"/>
                <a:tab pos="6159500" algn="l"/>
                <a:tab pos="6570663" algn="l"/>
                <a:tab pos="6981825" algn="l"/>
                <a:tab pos="7392988" algn="l"/>
                <a:tab pos="7802563" algn="l"/>
                <a:tab pos="8213725" algn="l"/>
              </a:tabLst>
              <a:defRPr sz="2400">
                <a:solidFill>
                  <a:schemeClr val="tx1"/>
                </a:solidFill>
                <a:latin typeface="Arial" charset="0"/>
                <a:ea typeface="ＭＳ Ｐゴシック" charset="0"/>
              </a:defRPr>
            </a:lvl2pPr>
            <a:lvl3pPr marL="1143000" indent="-228600" eaLnBrk="0" hangingPunct="0">
              <a:tabLst>
                <a:tab pos="0" algn="l"/>
                <a:tab pos="407988" algn="l"/>
                <a:tab pos="819150" algn="l"/>
                <a:tab pos="1230313" algn="l"/>
                <a:tab pos="1641475" algn="l"/>
                <a:tab pos="2051050" algn="l"/>
                <a:tab pos="2462213" algn="l"/>
                <a:tab pos="2873375" algn="l"/>
                <a:tab pos="3284538" algn="l"/>
                <a:tab pos="3695700" algn="l"/>
                <a:tab pos="4105275" algn="l"/>
                <a:tab pos="4516438" algn="l"/>
                <a:tab pos="4927600" algn="l"/>
                <a:tab pos="5338763" algn="l"/>
                <a:tab pos="5748338" algn="l"/>
                <a:tab pos="6159500" algn="l"/>
                <a:tab pos="6570663" algn="l"/>
                <a:tab pos="6981825" algn="l"/>
                <a:tab pos="7392988" algn="l"/>
                <a:tab pos="7802563" algn="l"/>
                <a:tab pos="8213725" algn="l"/>
              </a:tabLst>
              <a:defRPr sz="2400">
                <a:solidFill>
                  <a:schemeClr val="tx1"/>
                </a:solidFill>
                <a:latin typeface="Arial" charset="0"/>
                <a:ea typeface="ＭＳ Ｐゴシック" charset="0"/>
              </a:defRPr>
            </a:lvl3pPr>
            <a:lvl4pPr marL="1600200" indent="-228600" eaLnBrk="0" hangingPunct="0">
              <a:tabLst>
                <a:tab pos="0" algn="l"/>
                <a:tab pos="407988" algn="l"/>
                <a:tab pos="819150" algn="l"/>
                <a:tab pos="1230313" algn="l"/>
                <a:tab pos="1641475" algn="l"/>
                <a:tab pos="2051050" algn="l"/>
                <a:tab pos="2462213" algn="l"/>
                <a:tab pos="2873375" algn="l"/>
                <a:tab pos="3284538" algn="l"/>
                <a:tab pos="3695700" algn="l"/>
                <a:tab pos="4105275" algn="l"/>
                <a:tab pos="4516438" algn="l"/>
                <a:tab pos="4927600" algn="l"/>
                <a:tab pos="5338763" algn="l"/>
                <a:tab pos="5748338" algn="l"/>
                <a:tab pos="6159500" algn="l"/>
                <a:tab pos="6570663" algn="l"/>
                <a:tab pos="6981825" algn="l"/>
                <a:tab pos="7392988" algn="l"/>
                <a:tab pos="7802563" algn="l"/>
                <a:tab pos="8213725" algn="l"/>
              </a:tabLst>
              <a:defRPr sz="2400">
                <a:solidFill>
                  <a:schemeClr val="tx1"/>
                </a:solidFill>
                <a:latin typeface="Arial" charset="0"/>
                <a:ea typeface="ＭＳ Ｐゴシック" charset="0"/>
              </a:defRPr>
            </a:lvl4pPr>
            <a:lvl5pPr marL="2057400" indent="-228600" eaLnBrk="0" hangingPunct="0">
              <a:tabLst>
                <a:tab pos="0" algn="l"/>
                <a:tab pos="407988" algn="l"/>
                <a:tab pos="819150" algn="l"/>
                <a:tab pos="1230313" algn="l"/>
                <a:tab pos="1641475" algn="l"/>
                <a:tab pos="2051050" algn="l"/>
                <a:tab pos="2462213" algn="l"/>
                <a:tab pos="2873375" algn="l"/>
                <a:tab pos="3284538" algn="l"/>
                <a:tab pos="3695700" algn="l"/>
                <a:tab pos="4105275" algn="l"/>
                <a:tab pos="4516438" algn="l"/>
                <a:tab pos="4927600" algn="l"/>
                <a:tab pos="5338763" algn="l"/>
                <a:tab pos="5748338" algn="l"/>
                <a:tab pos="6159500" algn="l"/>
                <a:tab pos="6570663" algn="l"/>
                <a:tab pos="6981825" algn="l"/>
                <a:tab pos="7392988" algn="l"/>
                <a:tab pos="7802563" algn="l"/>
                <a:tab pos="82137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07988" algn="l"/>
                <a:tab pos="819150" algn="l"/>
                <a:tab pos="1230313" algn="l"/>
                <a:tab pos="1641475" algn="l"/>
                <a:tab pos="2051050" algn="l"/>
                <a:tab pos="2462213" algn="l"/>
                <a:tab pos="2873375" algn="l"/>
                <a:tab pos="3284538" algn="l"/>
                <a:tab pos="3695700" algn="l"/>
                <a:tab pos="4105275" algn="l"/>
                <a:tab pos="4516438" algn="l"/>
                <a:tab pos="4927600" algn="l"/>
                <a:tab pos="5338763" algn="l"/>
                <a:tab pos="5748338" algn="l"/>
                <a:tab pos="6159500" algn="l"/>
                <a:tab pos="6570663" algn="l"/>
                <a:tab pos="6981825" algn="l"/>
                <a:tab pos="7392988" algn="l"/>
                <a:tab pos="7802563" algn="l"/>
                <a:tab pos="82137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07988" algn="l"/>
                <a:tab pos="819150" algn="l"/>
                <a:tab pos="1230313" algn="l"/>
                <a:tab pos="1641475" algn="l"/>
                <a:tab pos="2051050" algn="l"/>
                <a:tab pos="2462213" algn="l"/>
                <a:tab pos="2873375" algn="l"/>
                <a:tab pos="3284538" algn="l"/>
                <a:tab pos="3695700" algn="l"/>
                <a:tab pos="4105275" algn="l"/>
                <a:tab pos="4516438" algn="l"/>
                <a:tab pos="4927600" algn="l"/>
                <a:tab pos="5338763" algn="l"/>
                <a:tab pos="5748338" algn="l"/>
                <a:tab pos="6159500" algn="l"/>
                <a:tab pos="6570663" algn="l"/>
                <a:tab pos="6981825" algn="l"/>
                <a:tab pos="7392988" algn="l"/>
                <a:tab pos="7802563" algn="l"/>
                <a:tab pos="82137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07988" algn="l"/>
                <a:tab pos="819150" algn="l"/>
                <a:tab pos="1230313" algn="l"/>
                <a:tab pos="1641475" algn="l"/>
                <a:tab pos="2051050" algn="l"/>
                <a:tab pos="2462213" algn="l"/>
                <a:tab pos="2873375" algn="l"/>
                <a:tab pos="3284538" algn="l"/>
                <a:tab pos="3695700" algn="l"/>
                <a:tab pos="4105275" algn="l"/>
                <a:tab pos="4516438" algn="l"/>
                <a:tab pos="4927600" algn="l"/>
                <a:tab pos="5338763" algn="l"/>
                <a:tab pos="5748338" algn="l"/>
                <a:tab pos="6159500" algn="l"/>
                <a:tab pos="6570663" algn="l"/>
                <a:tab pos="6981825" algn="l"/>
                <a:tab pos="7392988" algn="l"/>
                <a:tab pos="7802563" algn="l"/>
                <a:tab pos="82137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07988" algn="l"/>
                <a:tab pos="819150" algn="l"/>
                <a:tab pos="1230313" algn="l"/>
                <a:tab pos="1641475" algn="l"/>
                <a:tab pos="2051050" algn="l"/>
                <a:tab pos="2462213" algn="l"/>
                <a:tab pos="2873375" algn="l"/>
                <a:tab pos="3284538" algn="l"/>
                <a:tab pos="3695700" algn="l"/>
                <a:tab pos="4105275" algn="l"/>
                <a:tab pos="4516438" algn="l"/>
                <a:tab pos="4927600" algn="l"/>
                <a:tab pos="5338763" algn="l"/>
                <a:tab pos="5748338" algn="l"/>
                <a:tab pos="6159500" algn="l"/>
                <a:tab pos="6570663" algn="l"/>
                <a:tab pos="6981825" algn="l"/>
                <a:tab pos="7392988" algn="l"/>
                <a:tab pos="7802563" algn="l"/>
                <a:tab pos="8213725" algn="l"/>
              </a:tabLst>
              <a:defRPr sz="2400">
                <a:solidFill>
                  <a:schemeClr val="tx1"/>
                </a:solidFill>
                <a:latin typeface="Arial" charset="0"/>
                <a:ea typeface="ＭＳ Ｐゴシック" charset="0"/>
              </a:defRPr>
            </a:lvl9pPr>
          </a:lstStyle>
          <a:p>
            <a:pPr eaLnBrk="1" hangingPunct="1"/>
            <a:fld id="{02D1AE17-9914-7849-B1D3-DA31454FC963}" type="slidenum">
              <a:rPr lang="es-ES" sz="1300">
                <a:solidFill>
                  <a:srgbClr val="000000"/>
                </a:solidFill>
                <a:latin typeface="Times New Roman" charset="0"/>
                <a:ea typeface="SimSun" charset="0"/>
                <a:cs typeface="SimSun" charset="0"/>
              </a:rPr>
              <a:pPr eaLnBrk="1" hangingPunct="1"/>
              <a:t>3</a:t>
            </a:fld>
            <a:endParaRPr lang="es-ES" sz="1300" dirty="0">
              <a:solidFill>
                <a:srgbClr val="000000"/>
              </a:solidFill>
              <a:latin typeface="Times New Roman" charset="0"/>
              <a:ea typeface="SimSun" charset="0"/>
              <a:cs typeface="SimSun" charset="0"/>
            </a:endParaRPr>
          </a:p>
        </p:txBody>
      </p:sp>
    </p:spTree>
    <p:extLst>
      <p:ext uri="{BB962C8B-B14F-4D97-AF65-F5344CB8AC3E}">
        <p14:creationId xmlns:p14="http://schemas.microsoft.com/office/powerpoint/2010/main" val="378557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0"/>
          <p:cNvSpPr>
            <a:spLocks noGrp="1" noChangeArrowheads="1"/>
          </p:cNvSpPr>
          <p:nvPr>
            <p:ph type="sldNum" sz="quarter" idx="5"/>
          </p:nvPr>
        </p:nvSpPr>
        <p:spPr bwMode="auto">
          <a:noFill/>
          <a:ln>
            <a:round/>
            <a:headEnd/>
            <a:tailEnd/>
          </a:ln>
        </p:spPr>
        <p:txBody>
          <a:bodyP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2DF9857-AE85-4877-B481-F5E96F6198AE}" type="slidenum">
              <a:rPr lang="es-ES" altLang="en-US" sz="1400" smtClean="0">
                <a:solidFill>
                  <a:srgbClr val="000000"/>
                </a:solidFill>
                <a:latin typeface="Times New Roman" pitchFamily="18" charset="0"/>
                <a:ea typeface="SimSun" pitchFamily="2" charset="-122"/>
                <a:cs typeface="Arial" pitchFamily="34" charset="0"/>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s-ES" altLang="en-US" sz="1400" smtClean="0">
              <a:solidFill>
                <a:srgbClr val="000000"/>
              </a:solidFill>
              <a:latin typeface="Times New Roman" pitchFamily="18" charset="0"/>
              <a:ea typeface="SimSun" pitchFamily="2" charset="-122"/>
              <a:cs typeface="Arial" pitchFamily="34" charset="0"/>
            </a:endParaRPr>
          </a:p>
        </p:txBody>
      </p:sp>
      <p:sp>
        <p:nvSpPr>
          <p:cNvPr id="57347" name="Text Box 1"/>
          <p:cNvSpPr txBox="1">
            <a:spLocks noChangeArrowheads="1"/>
          </p:cNvSpPr>
          <p:nvPr/>
        </p:nvSpPr>
        <p:spPr bwMode="auto">
          <a:xfrm>
            <a:off x="4061208" y="8974015"/>
            <a:ext cx="3109687" cy="468923"/>
          </a:xfrm>
          <a:prstGeom prst="rect">
            <a:avLst/>
          </a:prstGeom>
          <a:noFill/>
          <a:ln w="9525">
            <a:noFill/>
            <a:round/>
            <a:headEnd/>
            <a:tailEnd/>
          </a:ln>
        </p:spPr>
        <p:txBody>
          <a:bodyPr lIns="0" tIns="0" rIns="0" bIns="0" anchor="b"/>
          <a:lstStyle/>
          <a:p>
            <a: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05E4CEA-C448-42A5-B704-66C647BC013A}" type="slidenum">
              <a:rPr lang="es-ES" altLang="en-US" sz="1400">
                <a:solidFill>
                  <a:srgbClr val="000000"/>
                </a:solidFill>
                <a:latin typeface="Times New Roman" pitchFamily="18" charset="0"/>
                <a:ea typeface="SimSun" pitchFamily="2" charset="-122"/>
                <a:cs typeface="Arial Unicode MS" pitchFamily="34" charset="-128"/>
              </a:rPr>
              <a: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s-ES" altLang="en-US" sz="1400">
              <a:solidFill>
                <a:srgbClr val="000000"/>
              </a:solidFill>
              <a:latin typeface="Times New Roman" pitchFamily="18" charset="0"/>
              <a:ea typeface="SimSun" pitchFamily="2" charset="-122"/>
              <a:cs typeface="Arial Unicode MS" pitchFamily="34" charset="-128"/>
            </a:endParaRPr>
          </a:p>
        </p:txBody>
      </p:sp>
      <p:sp>
        <p:nvSpPr>
          <p:cNvPr id="57348" name="Text Box 2"/>
          <p:cNvSpPr txBox="1">
            <a:spLocks noChangeArrowheads="1"/>
          </p:cNvSpPr>
          <p:nvPr/>
        </p:nvSpPr>
        <p:spPr bwMode="auto">
          <a:xfrm>
            <a:off x="4061207" y="8974016"/>
            <a:ext cx="3112897" cy="471854"/>
          </a:xfrm>
          <a:prstGeom prst="rect">
            <a:avLst/>
          </a:prstGeom>
          <a:noFill/>
          <a:ln w="9525">
            <a:noFill/>
            <a:round/>
            <a:headEnd/>
            <a:tailEnd/>
          </a:ln>
        </p:spPr>
        <p:txBody>
          <a:bodyPr lIns="0" tIns="0" rIns="0" bIns="0" anchor="b"/>
          <a:lstStyle/>
          <a:p>
            <a: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997F4EB-07B1-4F8C-B525-B6CE0AC91BAA}" type="slidenum">
              <a:rPr lang="es-ES" altLang="en-US" sz="1400">
                <a:solidFill>
                  <a:srgbClr val="000000"/>
                </a:solidFill>
                <a:latin typeface="Times New Roman" pitchFamily="18" charset="0"/>
                <a:ea typeface="SimSun" pitchFamily="2" charset="-122"/>
                <a:cs typeface="Arial Unicode MS" pitchFamily="34" charset="-128"/>
              </a:rPr>
              <a: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s-ES" altLang="en-US" sz="1400">
              <a:solidFill>
                <a:srgbClr val="000000"/>
              </a:solidFill>
              <a:latin typeface="Times New Roman" pitchFamily="18" charset="0"/>
              <a:ea typeface="SimSun" pitchFamily="2" charset="-122"/>
              <a:cs typeface="Arial Unicode MS" pitchFamily="34" charset="-128"/>
            </a:endParaRPr>
          </a:p>
        </p:txBody>
      </p:sp>
      <p:sp>
        <p:nvSpPr>
          <p:cNvPr id="57349" name="Rectangle 3"/>
          <p:cNvSpPr>
            <a:spLocks noGrp="1" noRot="1" noChangeAspect="1" noChangeArrowheads="1" noTextEdit="1"/>
          </p:cNvSpPr>
          <p:nvPr>
            <p:ph type="sldImg"/>
          </p:nvPr>
        </p:nvSpPr>
        <p:spPr bwMode="auto">
          <a:xfrm>
            <a:off x="439738" y="717550"/>
            <a:ext cx="6294437" cy="3541713"/>
          </a:xfrm>
          <a:solidFill>
            <a:srgbClr val="FFFFFF"/>
          </a:solidFill>
          <a:ln>
            <a:solidFill>
              <a:srgbClr val="000000"/>
            </a:solidFill>
            <a:miter lim="800000"/>
            <a:headEnd/>
            <a:tailEnd/>
          </a:ln>
        </p:spPr>
      </p:sp>
      <p:sp>
        <p:nvSpPr>
          <p:cNvPr id="57350" name="Rectangle 4"/>
          <p:cNvSpPr>
            <a:spLocks noGrp="1" noChangeArrowheads="1"/>
          </p:cNvSpPr>
          <p:nvPr>
            <p:ph type="body" idx="1"/>
          </p:nvPr>
        </p:nvSpPr>
        <p:spPr bwMode="auto">
          <a:xfrm>
            <a:off x="717251" y="4487008"/>
            <a:ext cx="5741208" cy="4252546"/>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141079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smtClean="0"/>
          </a:p>
        </p:txBody>
      </p:sp>
      <p:sp>
        <p:nvSpPr>
          <p:cNvPr id="4" name="Marcador de número de diapositiva 3"/>
          <p:cNvSpPr>
            <a:spLocks noGrp="1"/>
          </p:cNvSpPr>
          <p:nvPr>
            <p:ph type="sldNum" sz="quarter" idx="10"/>
          </p:nvPr>
        </p:nvSpPr>
        <p:spPr/>
        <p:txBody>
          <a:bodyPr/>
          <a:lstStyle/>
          <a:p>
            <a:fld id="{623126A4-9A6D-124C-BA97-4718A07AD27C}" type="slidenum">
              <a:rPr lang="es-ES" smtClean="0">
                <a:solidFill>
                  <a:prstClr val="black"/>
                </a:solidFill>
              </a:rPr>
              <a:pPr/>
              <a:t>6</a:t>
            </a:fld>
            <a:endParaRPr lang="es-ES">
              <a:solidFill>
                <a:prstClr val="black"/>
              </a:solidFill>
            </a:endParaRPr>
          </a:p>
        </p:txBody>
      </p:sp>
    </p:spTree>
    <p:extLst>
      <p:ext uri="{BB962C8B-B14F-4D97-AF65-F5344CB8AC3E}">
        <p14:creationId xmlns:p14="http://schemas.microsoft.com/office/powerpoint/2010/main" val="321892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5">
                    <a:lumMod val="75000"/>
                  </a:schemeClr>
                </a:solidFill>
              </a:rPr>
              <a:t>intention-to-treat analysis</a:t>
            </a:r>
            <a:r>
              <a:rPr lang="en-US" sz="1200" dirty="0" smtClean="0">
                <a:solidFill>
                  <a:schemeClr val="accent5">
                    <a:lumMod val="75000"/>
                  </a:schemeClr>
                </a:solidFill>
              </a:rPr>
              <a:t>, missing values for the BS after the randomization (drop-outs n=87) were assigned by means of multiple imputation (with gender, age and municipality as predictive variables). Mixed models accounting for municipality as random effects were used in order to determine whether the average score and/or the average score change at the end of the program were significantly different between the intervention and control groups controlling for the effects of other variables (namely gender, age, educational attainment and baseline score values).</a:t>
            </a:r>
          </a:p>
          <a:p>
            <a:endParaRPr lang="en-US" dirty="0"/>
          </a:p>
        </p:txBody>
      </p:sp>
      <p:sp>
        <p:nvSpPr>
          <p:cNvPr id="4" name="Slide Number Placeholder 3"/>
          <p:cNvSpPr>
            <a:spLocks noGrp="1"/>
          </p:cNvSpPr>
          <p:nvPr>
            <p:ph type="sldNum" sz="quarter" idx="10"/>
          </p:nvPr>
        </p:nvSpPr>
        <p:spPr/>
        <p:txBody>
          <a:bodyPr/>
          <a:lstStyle/>
          <a:p>
            <a:fld id="{861B5A11-3717-4999-A997-D40985446720}" type="slidenum">
              <a:rPr lang="es-ES" smtClean="0"/>
              <a:pPr/>
              <a:t>8</a:t>
            </a:fld>
            <a:endParaRPr lang="es-ES"/>
          </a:p>
        </p:txBody>
      </p:sp>
    </p:spTree>
    <p:extLst>
      <p:ext uri="{BB962C8B-B14F-4D97-AF65-F5344CB8AC3E}">
        <p14:creationId xmlns:p14="http://schemas.microsoft.com/office/powerpoint/2010/main" val="427217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xfrm>
            <a:off x="654050" y="641350"/>
            <a:ext cx="5618163" cy="3160713"/>
          </a:xfrm>
          <a:noFill/>
          <a:ln>
            <a:solidFill>
              <a:srgbClr val="000000"/>
            </a:solidFill>
            <a:miter lim="800000"/>
            <a:headEnd/>
            <a:tailEnd/>
          </a:ln>
        </p:spPr>
      </p:sp>
      <p:sp>
        <p:nvSpPr>
          <p:cNvPr id="65539" name="2 Marcador de notas"/>
          <p:cNvSpPr>
            <a:spLocks noGrp="1"/>
          </p:cNvSpPr>
          <p:nvPr>
            <p:ph type="body" idx="1"/>
          </p:nvPr>
        </p:nvSpPr>
        <p:spPr bwMode="auto">
          <a:noFill/>
        </p:spPr>
        <p:txBody>
          <a:bodyPr/>
          <a:lstStyle/>
          <a:p>
            <a:endParaRPr lang="en-US" altLang="en-US" smtClean="0">
              <a:latin typeface="Times New Roman" pitchFamily="18" charset="0"/>
            </a:endParaRPr>
          </a:p>
        </p:txBody>
      </p:sp>
      <p:sp>
        <p:nvSpPr>
          <p:cNvPr id="65540" name="3 Marcador de número de diapositiva"/>
          <p:cNvSpPr>
            <a:spLocks noGrp="1"/>
          </p:cNvSpPr>
          <p:nvPr>
            <p:ph type="sldNum" sz="quarter" idx="5"/>
          </p:nvPr>
        </p:nvSpPr>
        <p:spPr bwMode="auto">
          <a:noFill/>
          <a:ln>
            <a:miter lim="800000"/>
            <a:headEnd/>
            <a:tailEnd/>
          </a:ln>
        </p:spPr>
        <p:txBody>
          <a:bodyPr/>
          <a:lstStyle/>
          <a:p>
            <a:pPr>
              <a:tabLst>
                <a:tab pos="0" algn="l"/>
                <a:tab pos="407988" algn="l"/>
                <a:tab pos="819150" algn="l"/>
                <a:tab pos="1230313" algn="l"/>
                <a:tab pos="1641475" algn="l"/>
                <a:tab pos="2051050" algn="l"/>
                <a:tab pos="2462213" algn="l"/>
                <a:tab pos="2873375" algn="l"/>
                <a:tab pos="3284538" algn="l"/>
                <a:tab pos="3695700" algn="l"/>
                <a:tab pos="4105275" algn="l"/>
                <a:tab pos="4516438" algn="l"/>
                <a:tab pos="4927600" algn="l"/>
                <a:tab pos="5338763" algn="l"/>
                <a:tab pos="5748338" algn="l"/>
                <a:tab pos="6159500" algn="l"/>
                <a:tab pos="6570663" algn="l"/>
                <a:tab pos="6981825" algn="l"/>
                <a:tab pos="7392988" algn="l"/>
                <a:tab pos="7802563" algn="l"/>
                <a:tab pos="8213725" algn="l"/>
              </a:tabLst>
            </a:pPr>
            <a:fld id="{B88AA29D-532C-445E-A1E0-80683F77D904}" type="slidenum">
              <a:rPr lang="es-ES" altLang="en-US" sz="1300" smtClean="0">
                <a:solidFill>
                  <a:srgbClr val="000000"/>
                </a:solidFill>
                <a:latin typeface="Times New Roman" pitchFamily="18" charset="0"/>
                <a:ea typeface="SimSun" pitchFamily="2" charset="-122"/>
                <a:cs typeface="Arial" pitchFamily="34" charset="0"/>
              </a:rPr>
              <a:pPr>
                <a:tabLst>
                  <a:tab pos="0" algn="l"/>
                  <a:tab pos="407988" algn="l"/>
                  <a:tab pos="819150" algn="l"/>
                  <a:tab pos="1230313" algn="l"/>
                  <a:tab pos="1641475" algn="l"/>
                  <a:tab pos="2051050" algn="l"/>
                  <a:tab pos="2462213" algn="l"/>
                  <a:tab pos="2873375" algn="l"/>
                  <a:tab pos="3284538" algn="l"/>
                  <a:tab pos="3695700" algn="l"/>
                  <a:tab pos="4105275" algn="l"/>
                  <a:tab pos="4516438" algn="l"/>
                  <a:tab pos="4927600" algn="l"/>
                  <a:tab pos="5338763" algn="l"/>
                  <a:tab pos="5748338" algn="l"/>
                  <a:tab pos="6159500" algn="l"/>
                  <a:tab pos="6570663" algn="l"/>
                  <a:tab pos="6981825" algn="l"/>
                  <a:tab pos="7392988" algn="l"/>
                  <a:tab pos="7802563" algn="l"/>
                  <a:tab pos="8213725" algn="l"/>
                </a:tabLst>
              </a:pPr>
              <a:t>9</a:t>
            </a:fld>
            <a:endParaRPr lang="es-ES" altLang="en-US" sz="1300" smtClean="0">
              <a:solidFill>
                <a:srgbClr val="000000"/>
              </a:solidFill>
              <a:latin typeface="Times New Roman" pitchFamily="18" charset="0"/>
              <a:ea typeface="SimSun" pitchFamily="2" charset="-122"/>
              <a:cs typeface="Arial" pitchFamily="34" charset="0"/>
            </a:endParaRPr>
          </a:p>
        </p:txBody>
      </p:sp>
    </p:spTree>
    <p:extLst>
      <p:ext uri="{BB962C8B-B14F-4D97-AF65-F5344CB8AC3E}">
        <p14:creationId xmlns:p14="http://schemas.microsoft.com/office/powerpoint/2010/main" val="1172802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03B20E7E-BE2A-4F21-B145-8F2254D56397}" type="datetimeFigureOut">
              <a:rPr lang="es-ES" smtClean="0"/>
              <a:pPr/>
              <a:t>08/11/2015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A4DFC2-5194-425A-93D3-99F9592FEF26}" type="slidenum">
              <a:rPr lang="es-ES" smtClean="0"/>
              <a:pPr/>
              <a:t>‹#›</a:t>
            </a:fld>
            <a:endParaRPr lang="es-ES"/>
          </a:p>
        </p:txBody>
      </p:sp>
    </p:spTree>
    <p:extLst>
      <p:ext uri="{BB962C8B-B14F-4D97-AF65-F5344CB8AC3E}">
        <p14:creationId xmlns:p14="http://schemas.microsoft.com/office/powerpoint/2010/main" val="233048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3B20E7E-BE2A-4F21-B145-8F2254D56397}" type="datetimeFigureOut">
              <a:rPr lang="es-ES" smtClean="0"/>
              <a:pPr/>
              <a:t>08/11/2015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A4DFC2-5194-425A-93D3-99F9592FEF26}" type="slidenum">
              <a:rPr lang="es-ES" smtClean="0"/>
              <a:pPr/>
              <a:t>‹#›</a:t>
            </a:fld>
            <a:endParaRPr lang="es-ES"/>
          </a:p>
        </p:txBody>
      </p:sp>
    </p:spTree>
    <p:extLst>
      <p:ext uri="{BB962C8B-B14F-4D97-AF65-F5344CB8AC3E}">
        <p14:creationId xmlns:p14="http://schemas.microsoft.com/office/powerpoint/2010/main" val="347626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3B20E7E-BE2A-4F21-B145-8F2254D56397}" type="datetimeFigureOut">
              <a:rPr lang="es-ES" smtClean="0"/>
              <a:pPr/>
              <a:t>08/11/2015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A4DFC2-5194-425A-93D3-99F9592FEF26}" type="slidenum">
              <a:rPr lang="es-ES" smtClean="0"/>
              <a:pPr/>
              <a:t>‹#›</a:t>
            </a:fld>
            <a:endParaRPr lang="es-ES"/>
          </a:p>
        </p:txBody>
      </p:sp>
    </p:spTree>
    <p:extLst>
      <p:ext uri="{BB962C8B-B14F-4D97-AF65-F5344CB8AC3E}">
        <p14:creationId xmlns:p14="http://schemas.microsoft.com/office/powerpoint/2010/main" val="76740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3B20E7E-BE2A-4F21-B145-8F2254D56397}" type="datetimeFigureOut">
              <a:rPr lang="es-ES" smtClean="0"/>
              <a:pPr/>
              <a:t>08/11/2015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A4DFC2-5194-425A-93D3-99F9592FEF26}" type="slidenum">
              <a:rPr lang="es-ES" smtClean="0"/>
              <a:pPr/>
              <a:t>‹#›</a:t>
            </a:fld>
            <a:endParaRPr lang="es-ES"/>
          </a:p>
        </p:txBody>
      </p:sp>
    </p:spTree>
    <p:extLst>
      <p:ext uri="{BB962C8B-B14F-4D97-AF65-F5344CB8AC3E}">
        <p14:creationId xmlns:p14="http://schemas.microsoft.com/office/powerpoint/2010/main" val="70102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3B20E7E-BE2A-4F21-B145-8F2254D56397}" type="datetimeFigureOut">
              <a:rPr lang="es-ES" smtClean="0"/>
              <a:pPr/>
              <a:t>08/11/2015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A4DFC2-5194-425A-93D3-99F9592FEF26}" type="slidenum">
              <a:rPr lang="es-ES" smtClean="0"/>
              <a:pPr/>
              <a:t>‹#›</a:t>
            </a:fld>
            <a:endParaRPr lang="es-ES"/>
          </a:p>
        </p:txBody>
      </p:sp>
    </p:spTree>
    <p:extLst>
      <p:ext uri="{BB962C8B-B14F-4D97-AF65-F5344CB8AC3E}">
        <p14:creationId xmlns:p14="http://schemas.microsoft.com/office/powerpoint/2010/main" val="69766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03B20E7E-BE2A-4F21-B145-8F2254D56397}" type="datetimeFigureOut">
              <a:rPr lang="es-ES" smtClean="0"/>
              <a:pPr/>
              <a:t>08/11/2015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0A4DFC2-5194-425A-93D3-99F9592FEF26}" type="slidenum">
              <a:rPr lang="es-ES" smtClean="0"/>
              <a:pPr/>
              <a:t>‹#›</a:t>
            </a:fld>
            <a:endParaRPr lang="es-ES"/>
          </a:p>
        </p:txBody>
      </p:sp>
    </p:spTree>
    <p:extLst>
      <p:ext uri="{BB962C8B-B14F-4D97-AF65-F5344CB8AC3E}">
        <p14:creationId xmlns:p14="http://schemas.microsoft.com/office/powerpoint/2010/main" val="184352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03B20E7E-BE2A-4F21-B145-8F2254D56397}" type="datetimeFigureOut">
              <a:rPr lang="es-ES" smtClean="0"/>
              <a:pPr/>
              <a:t>08/11/2015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0A4DFC2-5194-425A-93D3-99F9592FEF26}" type="slidenum">
              <a:rPr lang="es-ES" smtClean="0"/>
              <a:pPr/>
              <a:t>‹#›</a:t>
            </a:fld>
            <a:endParaRPr lang="es-ES"/>
          </a:p>
        </p:txBody>
      </p:sp>
    </p:spTree>
    <p:extLst>
      <p:ext uri="{BB962C8B-B14F-4D97-AF65-F5344CB8AC3E}">
        <p14:creationId xmlns:p14="http://schemas.microsoft.com/office/powerpoint/2010/main" val="180075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03B20E7E-BE2A-4F21-B145-8F2254D56397}" type="datetimeFigureOut">
              <a:rPr lang="es-ES" smtClean="0"/>
              <a:pPr/>
              <a:t>08/11/2015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0A4DFC2-5194-425A-93D3-99F9592FEF26}" type="slidenum">
              <a:rPr lang="es-ES" smtClean="0"/>
              <a:pPr/>
              <a:t>‹#›</a:t>
            </a:fld>
            <a:endParaRPr lang="es-ES"/>
          </a:p>
        </p:txBody>
      </p:sp>
    </p:spTree>
    <p:extLst>
      <p:ext uri="{BB962C8B-B14F-4D97-AF65-F5344CB8AC3E}">
        <p14:creationId xmlns:p14="http://schemas.microsoft.com/office/powerpoint/2010/main" val="92196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3B20E7E-BE2A-4F21-B145-8F2254D56397}" type="datetimeFigureOut">
              <a:rPr lang="es-ES" smtClean="0"/>
              <a:pPr/>
              <a:t>08/11/2015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0A4DFC2-5194-425A-93D3-99F9592FEF26}" type="slidenum">
              <a:rPr lang="es-ES" smtClean="0"/>
              <a:pPr/>
              <a:t>‹#›</a:t>
            </a:fld>
            <a:endParaRPr lang="es-ES"/>
          </a:p>
        </p:txBody>
      </p:sp>
    </p:spTree>
    <p:extLst>
      <p:ext uri="{BB962C8B-B14F-4D97-AF65-F5344CB8AC3E}">
        <p14:creationId xmlns:p14="http://schemas.microsoft.com/office/powerpoint/2010/main" val="283107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3B20E7E-BE2A-4F21-B145-8F2254D56397}" type="datetimeFigureOut">
              <a:rPr lang="es-ES" smtClean="0"/>
              <a:pPr/>
              <a:t>08/11/2015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0A4DFC2-5194-425A-93D3-99F9592FEF26}" type="slidenum">
              <a:rPr lang="es-ES" smtClean="0"/>
              <a:pPr/>
              <a:t>‹#›</a:t>
            </a:fld>
            <a:endParaRPr lang="es-ES"/>
          </a:p>
        </p:txBody>
      </p:sp>
    </p:spTree>
    <p:extLst>
      <p:ext uri="{BB962C8B-B14F-4D97-AF65-F5344CB8AC3E}">
        <p14:creationId xmlns:p14="http://schemas.microsoft.com/office/powerpoint/2010/main" val="93756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3B20E7E-BE2A-4F21-B145-8F2254D56397}" type="datetimeFigureOut">
              <a:rPr lang="es-ES" smtClean="0"/>
              <a:pPr/>
              <a:t>08/11/2015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0A4DFC2-5194-425A-93D3-99F9592FEF26}" type="slidenum">
              <a:rPr lang="es-ES" smtClean="0"/>
              <a:pPr/>
              <a:t>‹#›</a:t>
            </a:fld>
            <a:endParaRPr lang="es-ES"/>
          </a:p>
        </p:txBody>
      </p:sp>
    </p:spTree>
    <p:extLst>
      <p:ext uri="{BB962C8B-B14F-4D97-AF65-F5344CB8AC3E}">
        <p14:creationId xmlns:p14="http://schemas.microsoft.com/office/powerpoint/2010/main" val="91742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20E7E-BE2A-4F21-B145-8F2254D56397}" type="datetimeFigureOut">
              <a:rPr lang="es-ES" smtClean="0"/>
              <a:pPr/>
              <a:t>08/11/2015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4DFC2-5194-425A-93D3-99F9592FEF26}" type="slidenum">
              <a:rPr lang="es-ES" smtClean="0"/>
              <a:pPr/>
              <a:t>‹#›</a:t>
            </a:fld>
            <a:endParaRPr lang="es-ES"/>
          </a:p>
        </p:txBody>
      </p:sp>
      <p:pic>
        <p:nvPicPr>
          <p:cNvPr id="7" name="Imagen 3"/>
          <p:cNvPicPr>
            <a:picLocks noChangeAspect="1"/>
          </p:cNvPicPr>
          <p:nvPr userDrawn="1"/>
        </p:nvPicPr>
        <p:blipFill>
          <a:blip r:embed="rId13" cstate="print"/>
          <a:stretch>
            <a:fillRect/>
          </a:stretch>
        </p:blipFill>
        <p:spPr>
          <a:xfrm>
            <a:off x="0" y="0"/>
            <a:ext cx="1260912" cy="1379586"/>
          </a:xfrm>
          <a:prstGeom prst="rect">
            <a:avLst/>
          </a:prstGeom>
        </p:spPr>
      </p:pic>
    </p:spTree>
    <p:extLst>
      <p:ext uri="{BB962C8B-B14F-4D97-AF65-F5344CB8AC3E}">
        <p14:creationId xmlns:p14="http://schemas.microsoft.com/office/powerpoint/2010/main" val="3211729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9192" y="204919"/>
            <a:ext cx="12192000" cy="1719557"/>
          </a:xfrm>
        </p:spPr>
        <p:txBody>
          <a:bodyPr>
            <a:noAutofit/>
          </a:bodyPr>
          <a:lstStyle/>
          <a:p>
            <a:r>
              <a:rPr lang="en-US" sz="3600" b="1" i="1" dirty="0" smtClean="0">
                <a:solidFill>
                  <a:srgbClr val="C00000"/>
                </a:solidFill>
                <a:latin typeface="Arial Black" pitchFamily="34" charset="0"/>
                <a:cs typeface="Arial" pitchFamily="34" charset="0"/>
              </a:rPr>
              <a:t>Impact of a Comprehensive Lifestyle</a:t>
            </a:r>
            <a:r>
              <a:rPr lang="en-US" sz="3600" b="1" i="1" dirty="0">
                <a:solidFill>
                  <a:srgbClr val="C00000"/>
                </a:solidFill>
                <a:latin typeface="Arial Black" pitchFamily="34" charset="0"/>
                <a:cs typeface="Arial" pitchFamily="34" charset="0"/>
              </a:rPr>
              <a:t> </a:t>
            </a:r>
            <a:r>
              <a:rPr lang="en-US" sz="3600" b="1" i="1" dirty="0" smtClean="0">
                <a:solidFill>
                  <a:srgbClr val="C00000"/>
                </a:solidFill>
                <a:latin typeface="Arial Black" pitchFamily="34" charset="0"/>
                <a:cs typeface="Arial" pitchFamily="34" charset="0"/>
              </a:rPr>
              <a:t>Peer Group-Based Intervention on CV Risk </a:t>
            </a:r>
            <a:r>
              <a:rPr lang="en-US" sz="3600" b="1" i="1" dirty="0" err="1" smtClean="0">
                <a:solidFill>
                  <a:srgbClr val="C00000"/>
                </a:solidFill>
                <a:latin typeface="Arial Black" pitchFamily="34" charset="0"/>
                <a:cs typeface="Arial" pitchFamily="34" charset="0"/>
              </a:rPr>
              <a:t>Frs</a:t>
            </a:r>
            <a:r>
              <a:rPr lang="en-US" sz="3600" b="1" i="1" dirty="0" smtClean="0">
                <a:solidFill>
                  <a:srgbClr val="C00000"/>
                </a:solidFill>
                <a:latin typeface="Arial Black" pitchFamily="34" charset="0"/>
                <a:cs typeface="Arial" pitchFamily="34" charset="0"/>
              </a:rPr>
              <a:t>:</a:t>
            </a:r>
            <a:br>
              <a:rPr lang="en-US" sz="3600" b="1" i="1" dirty="0" smtClean="0">
                <a:solidFill>
                  <a:srgbClr val="C00000"/>
                </a:solidFill>
                <a:latin typeface="Arial Black" pitchFamily="34" charset="0"/>
                <a:cs typeface="Arial" pitchFamily="34" charset="0"/>
              </a:rPr>
            </a:br>
            <a:r>
              <a:rPr lang="en-US" sz="3600" b="1" i="1" dirty="0" smtClean="0">
                <a:solidFill>
                  <a:srgbClr val="FF0000"/>
                </a:solidFill>
                <a:latin typeface="Arial Black" pitchFamily="34" charset="0"/>
                <a:cs typeface="Arial" pitchFamily="34" charset="0"/>
              </a:rPr>
              <a:t> </a:t>
            </a:r>
            <a:r>
              <a:rPr lang="en-US" sz="3600" b="1" i="1" dirty="0" smtClean="0">
                <a:solidFill>
                  <a:srgbClr val="C00000"/>
                </a:solidFill>
                <a:latin typeface="Arial Black" pitchFamily="34" charset="0"/>
                <a:cs typeface="Arial" pitchFamily="34" charset="0"/>
              </a:rPr>
              <a:t>A Randomized Controlled Trial</a:t>
            </a:r>
            <a:endParaRPr lang="es-ES" sz="3600" i="1" dirty="0">
              <a:solidFill>
                <a:srgbClr val="C00000"/>
              </a:solidFill>
              <a:latin typeface="Arial Black" pitchFamily="34" charset="0"/>
              <a:cs typeface="Arial" pitchFamily="34" charset="0"/>
            </a:endParaRPr>
          </a:p>
        </p:txBody>
      </p:sp>
      <p:sp>
        <p:nvSpPr>
          <p:cNvPr id="3" name="Subtítulo 2"/>
          <p:cNvSpPr>
            <a:spLocks noGrp="1"/>
          </p:cNvSpPr>
          <p:nvPr>
            <p:ph type="subTitle" idx="1"/>
          </p:nvPr>
        </p:nvSpPr>
        <p:spPr>
          <a:xfrm>
            <a:off x="1220578" y="2775638"/>
            <a:ext cx="9610165" cy="1762682"/>
          </a:xfrm>
        </p:spPr>
        <p:txBody>
          <a:bodyPr>
            <a:noAutofit/>
          </a:bodyPr>
          <a:lstStyle/>
          <a:p>
            <a:r>
              <a:rPr lang="en-US" sz="3200" b="1" i="1" dirty="0" smtClean="0">
                <a:solidFill>
                  <a:srgbClr val="0070C0"/>
                </a:solidFill>
                <a:latin typeface="Arial Black" pitchFamily="34" charset="0"/>
                <a:ea typeface="+mj-ea"/>
                <a:cs typeface="Arial" pitchFamily="34" charset="0"/>
              </a:rPr>
              <a:t>Valentin Fuster</a:t>
            </a:r>
            <a:r>
              <a:rPr lang="en-US" sz="3200" i="1" dirty="0" smtClean="0">
                <a:solidFill>
                  <a:srgbClr val="0070C0"/>
                </a:solidFill>
                <a:latin typeface="Arial Black" pitchFamily="34" charset="0"/>
                <a:cs typeface="Arial" pitchFamily="34" charset="0"/>
              </a:rPr>
              <a:t> </a:t>
            </a:r>
            <a:r>
              <a:rPr lang="en-US" sz="3200" b="1" i="1" dirty="0" smtClean="0">
                <a:solidFill>
                  <a:srgbClr val="0070C0"/>
                </a:solidFill>
                <a:latin typeface="Arial Black" pitchFamily="34" charset="0"/>
                <a:cs typeface="Arial" pitchFamily="34" charset="0"/>
              </a:rPr>
              <a:t>MD, PhD,</a:t>
            </a:r>
          </a:p>
          <a:p>
            <a:r>
              <a:rPr lang="en-US" sz="2800" b="1" i="1" dirty="0" smtClean="0">
                <a:solidFill>
                  <a:srgbClr val="0070C0"/>
                </a:solidFill>
                <a:latin typeface="Arial Black" pitchFamily="34" charset="0"/>
                <a:cs typeface="Arial" pitchFamily="34" charset="0"/>
              </a:rPr>
              <a:t> on behalf of the </a:t>
            </a:r>
          </a:p>
          <a:p>
            <a:r>
              <a:rPr lang="en-US" sz="2800" b="1" i="1" dirty="0" smtClean="0">
                <a:solidFill>
                  <a:srgbClr val="0070C0"/>
                </a:solidFill>
                <a:latin typeface="Arial Black" pitchFamily="34" charset="0"/>
                <a:cs typeface="Arial" pitchFamily="34" charset="0"/>
              </a:rPr>
              <a:t>Fifty-Fifty Trial Investigators</a:t>
            </a:r>
          </a:p>
          <a:p>
            <a:endParaRPr lang="en-US" sz="2000" b="1" i="1" dirty="0" smtClean="0">
              <a:solidFill>
                <a:srgbClr val="C00000"/>
              </a:solidFill>
              <a:latin typeface="Arial Black" pitchFamily="34" charset="0"/>
              <a:cs typeface="Arial" pitchFamily="34" charset="0"/>
            </a:endParaRPr>
          </a:p>
          <a:p>
            <a:pPr>
              <a:lnSpc>
                <a:spcPts val="4000"/>
              </a:lnSpc>
            </a:pPr>
            <a:r>
              <a:rPr lang="en-US" sz="2800" b="1" i="1" dirty="0" smtClean="0">
                <a:solidFill>
                  <a:srgbClr val="C00000"/>
                </a:solidFill>
                <a:latin typeface="Arial Black" pitchFamily="34" charset="0"/>
                <a:ea typeface="+mj-ea"/>
                <a:cs typeface="Arial" pitchFamily="34" charset="0"/>
              </a:rPr>
              <a:t>AHA Annual Scientific Sessions 2015</a:t>
            </a:r>
            <a:endParaRPr lang="es-ES" sz="2800" b="1" i="1" dirty="0">
              <a:solidFill>
                <a:srgbClr val="C00000"/>
              </a:solidFill>
              <a:latin typeface="Arial Black" pitchFamily="34" charset="0"/>
              <a:ea typeface="+mj-ea"/>
              <a:cs typeface="Arial" pitchFamily="34" charset="0"/>
            </a:endParaRPr>
          </a:p>
        </p:txBody>
      </p:sp>
      <p:pic>
        <p:nvPicPr>
          <p:cNvPr id="5" name="Picture 2" descr="Descripción: she2"/>
          <p:cNvPicPr>
            <a:picLocks noChangeAspect="1" noChangeArrowheads="1"/>
          </p:cNvPicPr>
          <p:nvPr/>
        </p:nvPicPr>
        <p:blipFill>
          <a:blip r:embed="rId2" cstate="print">
            <a:extLst>
              <a:ext uri="{28A0092B-C50C-407E-A947-70E740481C1C}">
                <a14:useLocalDpi xmlns:a14="http://schemas.microsoft.com/office/drawing/2010/main" val="0"/>
              </a:ext>
            </a:extLst>
          </a:blip>
          <a:srcRect l="288" r="313"/>
          <a:stretch>
            <a:fillRect/>
          </a:stretch>
        </p:blipFill>
        <p:spPr bwMode="auto">
          <a:xfrm>
            <a:off x="9150232" y="5848332"/>
            <a:ext cx="2279875" cy="63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descr="Descripción: Logo Documentos Color AES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9441" y="5847851"/>
            <a:ext cx="1949352" cy="43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Logo_FE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0254" y="5737440"/>
            <a:ext cx="9588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Inici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854" y="5767088"/>
            <a:ext cx="2230785" cy="71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599090" y="2112570"/>
            <a:ext cx="11177751" cy="472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562" y="6471437"/>
            <a:ext cx="6047874" cy="338554"/>
          </a:xfrm>
          <a:prstGeom prst="rect">
            <a:avLst/>
          </a:prstGeom>
          <a:noFill/>
        </p:spPr>
        <p:txBody>
          <a:bodyPr wrap="square" rtlCol="0">
            <a:spAutoFit/>
          </a:bodyPr>
          <a:lstStyle/>
          <a:p>
            <a:r>
              <a:rPr lang="en-US" sz="1600" dirty="0">
                <a:solidFill>
                  <a:srgbClr val="FF0000"/>
                </a:solidFill>
              </a:rPr>
              <a:t>Embargoed Until 10:45 a.m. ET, Monday, Nov. 9, </a:t>
            </a:r>
            <a:r>
              <a:rPr lang="en-US" sz="1600" dirty="0" smtClean="0">
                <a:solidFill>
                  <a:srgbClr val="FF0000"/>
                </a:solidFill>
              </a:rPr>
              <a:t>2015</a:t>
            </a:r>
            <a:endParaRPr lang="en-US" sz="1600" dirty="0">
              <a:solidFill>
                <a:srgbClr val="FF0000"/>
              </a:solidFill>
            </a:endParaRPr>
          </a:p>
        </p:txBody>
      </p:sp>
    </p:spTree>
    <p:extLst>
      <p:ext uri="{BB962C8B-B14F-4D97-AF65-F5344CB8AC3E}">
        <p14:creationId xmlns:p14="http://schemas.microsoft.com/office/powerpoint/2010/main" val="2303020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40524" y="1312991"/>
            <a:ext cx="10231821" cy="3547125"/>
          </a:xfrm>
          <a:prstGeom prst="rect">
            <a:avLst/>
          </a:prstGeom>
          <a:noFill/>
        </p:spPr>
        <p:txBody>
          <a:bodyPr wrap="square" rtlCol="0">
            <a:spAutoFit/>
          </a:bodyPr>
          <a:lstStyle/>
          <a:p>
            <a:pPr>
              <a:lnSpc>
                <a:spcPts val="1500"/>
              </a:lnSpc>
            </a:pPr>
            <a:r>
              <a:rPr lang="es-ES" sz="2800" b="1" i="1" dirty="0" smtClean="0">
                <a:solidFill>
                  <a:schemeClr val="accent1">
                    <a:lumMod val="75000"/>
                  </a:schemeClr>
                </a:solidFill>
                <a:latin typeface="Arial Black" pitchFamily="34" charset="0"/>
              </a:rPr>
              <a:t>   Fuster BEWAT </a:t>
            </a:r>
            <a:r>
              <a:rPr lang="es-ES" sz="2800" b="1" i="1" dirty="0">
                <a:solidFill>
                  <a:schemeClr val="accent1">
                    <a:lumMod val="75000"/>
                  </a:schemeClr>
                </a:solidFill>
                <a:latin typeface="Arial Black" pitchFamily="34" charset="0"/>
              </a:rPr>
              <a:t>S</a:t>
            </a:r>
            <a:r>
              <a:rPr lang="es-ES" sz="2800" b="1" i="1" dirty="0" smtClean="0">
                <a:solidFill>
                  <a:schemeClr val="accent1">
                    <a:lumMod val="75000"/>
                  </a:schemeClr>
                </a:solidFill>
                <a:latin typeface="Arial Black" pitchFamily="34" charset="0"/>
              </a:rPr>
              <a:t>core: 0-3 </a:t>
            </a:r>
            <a:r>
              <a:rPr lang="es-ES" sz="2800" b="1" i="1" dirty="0" err="1" smtClean="0">
                <a:solidFill>
                  <a:schemeClr val="accent1">
                    <a:lumMod val="75000"/>
                  </a:schemeClr>
                </a:solidFill>
                <a:latin typeface="Arial Black" pitchFamily="34" charset="0"/>
              </a:rPr>
              <a:t>Points</a:t>
            </a:r>
            <a:r>
              <a:rPr lang="es-ES" sz="2800" b="1" i="1" dirty="0" smtClean="0">
                <a:solidFill>
                  <a:schemeClr val="accent1">
                    <a:lumMod val="75000"/>
                  </a:schemeClr>
                </a:solidFill>
                <a:latin typeface="Arial Black" pitchFamily="34" charset="0"/>
              </a:rPr>
              <a:t> </a:t>
            </a:r>
            <a:r>
              <a:rPr lang="es-ES" sz="2800" b="1" i="1" dirty="0" err="1" smtClean="0">
                <a:solidFill>
                  <a:schemeClr val="accent1">
                    <a:lumMod val="75000"/>
                  </a:schemeClr>
                </a:solidFill>
                <a:latin typeface="Arial Black" pitchFamily="34" charset="0"/>
              </a:rPr>
              <a:t>Each</a:t>
            </a:r>
            <a:r>
              <a:rPr lang="es-ES" sz="2800" b="1" i="1" dirty="0" smtClean="0">
                <a:solidFill>
                  <a:schemeClr val="accent1">
                    <a:lumMod val="75000"/>
                  </a:schemeClr>
                </a:solidFill>
                <a:latin typeface="Arial Black" pitchFamily="34" charset="0"/>
              </a:rPr>
              <a:t> Variable </a:t>
            </a:r>
          </a:p>
          <a:p>
            <a:endParaRPr lang="es-ES" sz="2800" b="1" i="1" dirty="0" smtClean="0"/>
          </a:p>
          <a:p>
            <a:r>
              <a:rPr lang="es-ES" sz="2800" b="1" i="1" dirty="0" smtClean="0"/>
              <a:t>                                       . </a:t>
            </a:r>
            <a:r>
              <a:rPr lang="es-ES" sz="3200" b="1" i="1" u="sng" dirty="0" err="1" smtClean="0">
                <a:solidFill>
                  <a:schemeClr val="accent1">
                    <a:lumMod val="75000"/>
                  </a:schemeClr>
                </a:solidFill>
              </a:rPr>
              <a:t>B</a:t>
            </a:r>
            <a:r>
              <a:rPr lang="es-ES" sz="3200" b="1" i="1" dirty="0" err="1" smtClean="0"/>
              <a:t>lood</a:t>
            </a:r>
            <a:r>
              <a:rPr lang="es-ES" sz="3200" b="1" i="1" dirty="0" smtClean="0"/>
              <a:t> </a:t>
            </a:r>
            <a:r>
              <a:rPr lang="es-ES" sz="3200" b="1" i="1" dirty="0" err="1" smtClean="0"/>
              <a:t>Pressure</a:t>
            </a:r>
            <a:endParaRPr lang="es-ES" sz="3200" b="1" i="1" dirty="0" smtClean="0"/>
          </a:p>
          <a:p>
            <a:r>
              <a:rPr lang="es-ES" sz="3200" b="1" i="1" dirty="0" smtClean="0"/>
              <a:t>                                  . </a:t>
            </a:r>
            <a:r>
              <a:rPr lang="es-ES" sz="3200" b="1" i="1" u="sng" dirty="0" err="1" smtClean="0">
                <a:solidFill>
                  <a:schemeClr val="accent1">
                    <a:lumMod val="75000"/>
                  </a:schemeClr>
                </a:solidFill>
              </a:rPr>
              <a:t>E</a:t>
            </a:r>
            <a:r>
              <a:rPr lang="es-ES" sz="3200" b="1" i="1" dirty="0" err="1" smtClean="0"/>
              <a:t>xercise</a:t>
            </a:r>
            <a:endParaRPr lang="es-ES" sz="3200" b="1" i="1" dirty="0" smtClean="0"/>
          </a:p>
          <a:p>
            <a:r>
              <a:rPr lang="es-ES" sz="3200" b="1" i="1" dirty="0" smtClean="0"/>
              <a:t>                                  . </a:t>
            </a:r>
            <a:r>
              <a:rPr lang="es-ES" sz="3200" b="1" i="1" u="sng" dirty="0" err="1" smtClean="0">
                <a:solidFill>
                  <a:schemeClr val="accent1">
                    <a:lumMod val="75000"/>
                  </a:schemeClr>
                </a:solidFill>
              </a:rPr>
              <a:t>W</a:t>
            </a:r>
            <a:r>
              <a:rPr lang="es-ES" sz="3200" b="1" i="1" dirty="0" err="1" smtClean="0"/>
              <a:t>eight</a:t>
            </a:r>
            <a:endParaRPr lang="es-ES" sz="3200" b="1" i="1" dirty="0" smtClean="0"/>
          </a:p>
          <a:p>
            <a:r>
              <a:rPr lang="es-ES" sz="3200" b="1" i="1" dirty="0" smtClean="0"/>
              <a:t>                                  . </a:t>
            </a:r>
            <a:r>
              <a:rPr lang="es-ES" sz="3200" b="1" i="1" u="sng" dirty="0" err="1" smtClean="0">
                <a:solidFill>
                  <a:schemeClr val="accent1">
                    <a:lumMod val="75000"/>
                  </a:schemeClr>
                </a:solidFill>
              </a:rPr>
              <a:t>A</a:t>
            </a:r>
            <a:r>
              <a:rPr lang="es-ES" sz="3200" b="1" i="1" dirty="0" err="1" smtClean="0"/>
              <a:t>limentation</a:t>
            </a:r>
            <a:endParaRPr lang="es-ES" sz="3200" b="1" i="1" dirty="0" smtClean="0"/>
          </a:p>
          <a:p>
            <a:r>
              <a:rPr lang="es-ES" sz="3200" b="1" i="1" dirty="0" smtClean="0"/>
              <a:t>                                  . </a:t>
            </a:r>
            <a:r>
              <a:rPr lang="es-ES" sz="3200" b="1" i="1" u="sng" dirty="0" err="1" smtClean="0">
                <a:solidFill>
                  <a:schemeClr val="accent1">
                    <a:lumMod val="75000"/>
                  </a:schemeClr>
                </a:solidFill>
              </a:rPr>
              <a:t>T</a:t>
            </a:r>
            <a:r>
              <a:rPr lang="es-ES" sz="3200" b="1" i="1" dirty="0" err="1" smtClean="0"/>
              <a:t>obacco</a:t>
            </a:r>
            <a:r>
              <a:rPr lang="es-ES" sz="3200" b="1" i="1" dirty="0" smtClean="0"/>
              <a:t> </a:t>
            </a:r>
          </a:p>
          <a:p>
            <a:endParaRPr lang="es-ES" sz="2400" b="1" i="1" dirty="0" smtClean="0"/>
          </a:p>
        </p:txBody>
      </p:sp>
      <p:sp>
        <p:nvSpPr>
          <p:cNvPr id="6" name="CuadroTexto 5"/>
          <p:cNvSpPr txBox="1"/>
          <p:nvPr/>
        </p:nvSpPr>
        <p:spPr>
          <a:xfrm>
            <a:off x="882260" y="5060368"/>
            <a:ext cx="10425162" cy="1384995"/>
          </a:xfrm>
          <a:prstGeom prst="rect">
            <a:avLst/>
          </a:prstGeom>
          <a:noFill/>
        </p:spPr>
        <p:txBody>
          <a:bodyPr wrap="none" rtlCol="0">
            <a:spAutoFit/>
          </a:bodyPr>
          <a:lstStyle/>
          <a:p>
            <a:r>
              <a:rPr lang="es-ES" sz="2800" b="1" i="1" dirty="0" err="1">
                <a:solidFill>
                  <a:srgbClr val="C00000"/>
                </a:solidFill>
                <a:latin typeface="Arial Black" pitchFamily="34" charset="0"/>
              </a:rPr>
              <a:t>Primaryary</a:t>
            </a:r>
            <a:r>
              <a:rPr lang="es-ES" sz="2800" b="1" i="1" dirty="0">
                <a:solidFill>
                  <a:srgbClr val="C00000"/>
                </a:solidFill>
                <a:latin typeface="Arial Black" pitchFamily="34" charset="0"/>
              </a:rPr>
              <a:t> </a:t>
            </a:r>
            <a:r>
              <a:rPr lang="es-ES" sz="2800" b="1" i="1" dirty="0" err="1">
                <a:solidFill>
                  <a:srgbClr val="C00000"/>
                </a:solidFill>
                <a:latin typeface="Arial Black" pitchFamily="34" charset="0"/>
              </a:rPr>
              <a:t>Outcome</a:t>
            </a:r>
            <a:r>
              <a:rPr lang="es-ES" sz="2800" b="1" i="1" dirty="0">
                <a:solidFill>
                  <a:srgbClr val="C00000"/>
                </a:solidFill>
                <a:latin typeface="Arial Black" pitchFamily="34" charset="0"/>
              </a:rPr>
              <a:t>: </a:t>
            </a:r>
            <a:r>
              <a:rPr lang="es-ES" sz="2800" b="1" i="1" dirty="0">
                <a:solidFill>
                  <a:schemeClr val="accent1">
                    <a:lumMod val="75000"/>
                  </a:schemeClr>
                </a:solidFill>
                <a:latin typeface="Arial Black" pitchFamily="34" charset="0"/>
              </a:rPr>
              <a:t>Mean </a:t>
            </a:r>
            <a:r>
              <a:rPr lang="es-ES" sz="2800" b="1" i="1" dirty="0" err="1">
                <a:solidFill>
                  <a:schemeClr val="accent1">
                    <a:lumMod val="75000"/>
                  </a:schemeClr>
                </a:solidFill>
                <a:latin typeface="Arial Black" pitchFamily="34" charset="0"/>
              </a:rPr>
              <a:t>Change</a:t>
            </a:r>
            <a:r>
              <a:rPr lang="es-ES" sz="2800" b="1" i="1" dirty="0">
                <a:solidFill>
                  <a:schemeClr val="accent1">
                    <a:lumMod val="75000"/>
                  </a:schemeClr>
                </a:solidFill>
                <a:latin typeface="Arial Black" pitchFamily="34" charset="0"/>
              </a:rPr>
              <a:t> In BEWAT Score</a:t>
            </a:r>
          </a:p>
          <a:p>
            <a:r>
              <a:rPr lang="es-ES" sz="2800" b="1" i="1" dirty="0" err="1">
                <a:solidFill>
                  <a:srgbClr val="C00000"/>
                </a:solidFill>
                <a:latin typeface="Arial Black" pitchFamily="34" charset="0"/>
              </a:rPr>
              <a:t>Secondary</a:t>
            </a:r>
            <a:r>
              <a:rPr lang="es-ES" sz="2800" b="1" i="1" dirty="0">
                <a:solidFill>
                  <a:srgbClr val="C00000"/>
                </a:solidFill>
                <a:latin typeface="Arial Black" pitchFamily="34" charset="0"/>
              </a:rPr>
              <a:t> </a:t>
            </a:r>
            <a:r>
              <a:rPr lang="es-ES" sz="2800" b="1" i="1" dirty="0" err="1">
                <a:solidFill>
                  <a:srgbClr val="C00000"/>
                </a:solidFill>
                <a:latin typeface="Arial Black" pitchFamily="34" charset="0"/>
              </a:rPr>
              <a:t>Outcome</a:t>
            </a:r>
            <a:r>
              <a:rPr lang="es-ES" sz="2800" b="1" i="1" dirty="0">
                <a:solidFill>
                  <a:srgbClr val="C00000"/>
                </a:solidFill>
                <a:latin typeface="Arial Black" pitchFamily="34" charset="0"/>
              </a:rPr>
              <a:t>: </a:t>
            </a:r>
            <a:r>
              <a:rPr lang="es-ES" sz="2800" b="1" i="1" dirty="0">
                <a:solidFill>
                  <a:schemeClr val="accent1">
                    <a:lumMod val="75000"/>
                  </a:schemeClr>
                </a:solidFill>
                <a:latin typeface="Arial Black" pitchFamily="34" charset="0"/>
              </a:rPr>
              <a:t>Mean </a:t>
            </a:r>
            <a:r>
              <a:rPr lang="es-ES" sz="2800" b="1" i="1" dirty="0" err="1">
                <a:solidFill>
                  <a:schemeClr val="accent1">
                    <a:lumMod val="75000"/>
                  </a:schemeClr>
                </a:solidFill>
                <a:latin typeface="Arial Black" pitchFamily="34" charset="0"/>
              </a:rPr>
              <a:t>Changes</a:t>
            </a:r>
            <a:r>
              <a:rPr lang="es-ES" sz="2800" b="1" i="1" dirty="0">
                <a:solidFill>
                  <a:schemeClr val="accent1">
                    <a:lumMod val="75000"/>
                  </a:schemeClr>
                </a:solidFill>
                <a:latin typeface="Arial Black" pitchFamily="34" charset="0"/>
              </a:rPr>
              <a:t> In Individual </a:t>
            </a:r>
          </a:p>
          <a:p>
            <a:r>
              <a:rPr lang="es-ES" sz="2800" b="1" i="1" dirty="0">
                <a:solidFill>
                  <a:schemeClr val="accent1">
                    <a:lumMod val="75000"/>
                  </a:schemeClr>
                </a:solidFill>
                <a:latin typeface="Arial Black" pitchFamily="34" charset="0"/>
              </a:rPr>
              <a:t>                    </a:t>
            </a:r>
            <a:r>
              <a:rPr lang="es-ES" sz="2800" b="1" i="1" dirty="0" err="1">
                <a:solidFill>
                  <a:schemeClr val="accent1">
                    <a:lumMod val="75000"/>
                  </a:schemeClr>
                </a:solidFill>
                <a:latin typeface="Arial Black" pitchFamily="34" charset="0"/>
              </a:rPr>
              <a:t>Components</a:t>
            </a:r>
            <a:r>
              <a:rPr lang="es-ES" sz="2800" b="1" i="1" dirty="0">
                <a:solidFill>
                  <a:schemeClr val="accent1">
                    <a:lumMod val="75000"/>
                  </a:schemeClr>
                </a:solidFill>
                <a:latin typeface="Arial Black" pitchFamily="34" charset="0"/>
              </a:rPr>
              <a:t> Of BEWAT Score</a:t>
            </a:r>
          </a:p>
        </p:txBody>
      </p:sp>
      <p:sp>
        <p:nvSpPr>
          <p:cNvPr id="7" name="Title 4"/>
          <p:cNvSpPr txBox="1">
            <a:spLocks/>
          </p:cNvSpPr>
          <p:nvPr/>
        </p:nvSpPr>
        <p:spPr>
          <a:xfrm>
            <a:off x="2916621" y="-141894"/>
            <a:ext cx="6258910" cy="86682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i="1" dirty="0" smtClean="0">
                <a:solidFill>
                  <a:srgbClr val="C00000"/>
                </a:solidFill>
                <a:latin typeface="Arial Black" pitchFamily="34" charset="0"/>
                <a:cs typeface="Arial" panose="020B0604020202020204" pitchFamily="34" charset="0"/>
              </a:rPr>
              <a:t>   </a:t>
            </a:r>
            <a:r>
              <a:rPr lang="en-US" sz="3900" b="1" i="1" u="heavy" dirty="0" smtClean="0">
                <a:solidFill>
                  <a:srgbClr val="C00000"/>
                </a:solidFill>
                <a:latin typeface="Arial Black" pitchFamily="34" charset="0"/>
                <a:cs typeface="Arial" panose="020B0604020202020204" pitchFamily="34" charset="0"/>
              </a:rPr>
              <a:t>Outcome Measures 1</a:t>
            </a:r>
            <a:endParaRPr lang="en-US" sz="3900" i="1" u="heavy" dirty="0">
              <a:latin typeface="Arial Black" pitchFamily="34" charset="0"/>
              <a:cs typeface="Arial" panose="020B0604020202020204" pitchFamily="34" charset="0"/>
            </a:endParaRPr>
          </a:p>
        </p:txBody>
      </p:sp>
    </p:spTree>
    <p:extLst>
      <p:ext uri="{BB962C8B-B14F-4D97-AF65-F5344CB8AC3E}">
        <p14:creationId xmlns:p14="http://schemas.microsoft.com/office/powerpoint/2010/main" val="1972355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3377712" y="-251066"/>
            <a:ext cx="5124863" cy="86682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i="1" u="heavy" dirty="0" smtClean="0">
                <a:solidFill>
                  <a:srgbClr val="C00000"/>
                </a:solidFill>
                <a:latin typeface="Arial Black" pitchFamily="34" charset="0"/>
                <a:cs typeface="Arial" panose="020B0604020202020204" pitchFamily="34" charset="0"/>
              </a:rPr>
              <a:t>Outcome Measures 2</a:t>
            </a:r>
            <a:endParaRPr lang="en-US" sz="3600" i="1" u="heavy" dirty="0">
              <a:latin typeface="Arial Black" pitchFamily="34" charset="0"/>
              <a:cs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0977"/>
            <a:ext cx="5651770" cy="6117023"/>
          </a:xfrm>
          <a:prstGeom prst="rect">
            <a:avLst/>
          </a:prstGeom>
          <a:noFill/>
          <a:ln w="571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791" y="741882"/>
            <a:ext cx="6328220" cy="61161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85792" y="2932386"/>
            <a:ext cx="6328220" cy="389408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977462"/>
            <a:ext cx="5651771" cy="24594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5785793" y="2380594"/>
            <a:ext cx="5651771" cy="0"/>
          </a:xfrm>
          <a:prstGeom prst="line">
            <a:avLst/>
          </a:prstGeom>
          <a:ln w="76200">
            <a:no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3436884"/>
            <a:ext cx="5651770" cy="34526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0" y="2380594"/>
            <a:ext cx="565177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659" y="3447395"/>
            <a:ext cx="565177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 y="1313791"/>
            <a:ext cx="565177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858000"/>
            <a:ext cx="565177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85793" y="1497723"/>
            <a:ext cx="6328218"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29760" y="2963918"/>
            <a:ext cx="6462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85793" y="6826472"/>
            <a:ext cx="6462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85793" y="2963918"/>
            <a:ext cx="0" cy="38625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08604" y="2948152"/>
            <a:ext cx="0" cy="38625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1313791"/>
            <a:ext cx="0" cy="5496915"/>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14984" y="1287973"/>
            <a:ext cx="0" cy="5496915"/>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67384" y="1440373"/>
            <a:ext cx="0" cy="1492013"/>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108604" y="1497723"/>
            <a:ext cx="0" cy="1492013"/>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523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3356318501"/>
              </p:ext>
            </p:extLst>
          </p:nvPr>
        </p:nvGraphicFramePr>
        <p:xfrm>
          <a:off x="189186" y="536026"/>
          <a:ext cx="12002814" cy="5896304"/>
        </p:xfrm>
        <a:graphic>
          <a:graphicData uri="http://schemas.openxmlformats.org/drawingml/2006/chart">
            <c:chart xmlns:c="http://schemas.openxmlformats.org/drawingml/2006/chart" xmlns:r="http://schemas.openxmlformats.org/officeDocument/2006/relationships" r:id="rId2"/>
          </a:graphicData>
        </a:graphic>
      </p:graphicFrame>
      <p:sp>
        <p:nvSpPr>
          <p:cNvPr id="7" name="1 Título"/>
          <p:cNvSpPr txBox="1">
            <a:spLocks/>
          </p:cNvSpPr>
          <p:nvPr/>
        </p:nvSpPr>
        <p:spPr>
          <a:xfrm>
            <a:off x="2081049" y="8083"/>
            <a:ext cx="7919810" cy="685597"/>
          </a:xfrm>
          <a:prstGeom prst="rect">
            <a:avLst/>
          </a:prstGeom>
        </p:spPr>
        <p:txBody>
          <a:bodyPr vert="horz" lIns="91440" tIns="45720" rIns="91440" bIns="45720" rtlCol="0" anchor="ctr">
            <a:normAutofit/>
          </a:bodyPr>
          <a:lstStyle/>
          <a:p>
            <a:pPr algn="ctr">
              <a:spcBef>
                <a:spcPct val="0"/>
              </a:spcBef>
              <a:defRPr/>
            </a:pPr>
            <a:r>
              <a:rPr lang="es-ES" altLang="es-ES" sz="3600" i="1" u="heavy" dirty="0" err="1" smtClean="0">
                <a:solidFill>
                  <a:srgbClr val="C00000"/>
                </a:solidFill>
                <a:latin typeface="Arial Black" pitchFamily="34" charset="0"/>
                <a:cs typeface="Arial" pitchFamily="34" charset="0"/>
              </a:rPr>
              <a:t>Primary</a:t>
            </a:r>
            <a:r>
              <a:rPr lang="es-ES" altLang="es-ES" sz="3600" i="1" u="heavy" dirty="0" smtClean="0">
                <a:solidFill>
                  <a:srgbClr val="C00000"/>
                </a:solidFill>
                <a:latin typeface="Arial Black" pitchFamily="34" charset="0"/>
                <a:cs typeface="Arial" pitchFamily="34" charset="0"/>
              </a:rPr>
              <a:t> </a:t>
            </a:r>
            <a:r>
              <a:rPr lang="es-ES" altLang="es-ES" sz="3600" i="1" u="heavy" dirty="0" err="1" smtClean="0">
                <a:solidFill>
                  <a:srgbClr val="C00000"/>
                </a:solidFill>
                <a:latin typeface="Arial Black" pitchFamily="34" charset="0"/>
                <a:cs typeface="Arial" pitchFamily="34" charset="0"/>
              </a:rPr>
              <a:t>Outcome</a:t>
            </a:r>
            <a:r>
              <a:rPr lang="es-ES" altLang="es-ES" sz="3600" i="1" u="heavy" dirty="0" smtClean="0">
                <a:solidFill>
                  <a:srgbClr val="C00000"/>
                </a:solidFill>
                <a:latin typeface="Arial Black" pitchFamily="34" charset="0"/>
                <a:cs typeface="Arial" pitchFamily="34" charset="0"/>
              </a:rPr>
              <a:t> - ITT </a:t>
            </a:r>
            <a:endParaRPr lang="es-ES" altLang="es-ES" sz="3600" i="1" u="heavy" dirty="0">
              <a:solidFill>
                <a:srgbClr val="C00000"/>
              </a:solidFill>
              <a:latin typeface="Arial Black" pitchFamily="34" charset="0"/>
              <a:cs typeface="Arial" pitchFamily="34" charset="0"/>
            </a:endParaRPr>
          </a:p>
        </p:txBody>
      </p:sp>
    </p:spTree>
    <p:extLst>
      <p:ext uri="{BB962C8B-B14F-4D97-AF65-F5344CB8AC3E}">
        <p14:creationId xmlns:p14="http://schemas.microsoft.com/office/powerpoint/2010/main" val="4175624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5"/>
          <p:cNvGraphicFramePr>
            <a:graphicFrameLocks/>
          </p:cNvGraphicFramePr>
          <p:nvPr>
            <p:extLst>
              <p:ext uri="{D42A27DB-BD31-4B8C-83A1-F6EECF244321}">
                <p14:modId xmlns:p14="http://schemas.microsoft.com/office/powerpoint/2010/main" val="1846008851"/>
              </p:ext>
            </p:extLst>
          </p:nvPr>
        </p:nvGraphicFramePr>
        <p:xfrm>
          <a:off x="1182414" y="709448"/>
          <a:ext cx="10058399" cy="596226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838200" y="11286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s-ES" altLang="es-ES" sz="3600" b="1" i="1" dirty="0" smtClean="0">
                <a:solidFill>
                  <a:srgbClr val="C00000"/>
                </a:solidFill>
                <a:latin typeface="Arial Black" pitchFamily="34" charset="0"/>
                <a:cs typeface="Arial" pitchFamily="34" charset="0"/>
              </a:rPr>
              <a:t>  </a:t>
            </a:r>
            <a:r>
              <a:rPr lang="es-ES" altLang="es-ES" sz="3600" b="1" i="1" u="heavy" dirty="0" err="1" smtClean="0">
                <a:solidFill>
                  <a:srgbClr val="C00000"/>
                </a:solidFill>
                <a:latin typeface="Arial Black" pitchFamily="34" charset="0"/>
                <a:cs typeface="Arial" pitchFamily="34" charset="0"/>
              </a:rPr>
              <a:t>Secondary</a:t>
            </a:r>
            <a:r>
              <a:rPr lang="es-ES" altLang="es-ES" sz="3600" b="1" i="1" u="heavy" dirty="0" smtClean="0">
                <a:solidFill>
                  <a:srgbClr val="C00000"/>
                </a:solidFill>
                <a:latin typeface="Arial Black" pitchFamily="34" charset="0"/>
                <a:cs typeface="Arial" pitchFamily="34" charset="0"/>
              </a:rPr>
              <a:t> </a:t>
            </a:r>
            <a:r>
              <a:rPr lang="es-ES" altLang="es-ES" sz="3600" b="1" i="1" u="heavy" dirty="0" err="1" smtClean="0">
                <a:solidFill>
                  <a:srgbClr val="C00000"/>
                </a:solidFill>
                <a:latin typeface="Arial Black" pitchFamily="34" charset="0"/>
                <a:cs typeface="Arial" pitchFamily="34" charset="0"/>
              </a:rPr>
              <a:t>Outcome</a:t>
            </a:r>
            <a:r>
              <a:rPr lang="es-ES" altLang="es-ES" sz="3600" b="1" i="1" u="heavy" dirty="0" smtClean="0">
                <a:solidFill>
                  <a:srgbClr val="C00000"/>
                </a:solidFill>
                <a:latin typeface="Arial Black" pitchFamily="34" charset="0"/>
                <a:cs typeface="Arial" pitchFamily="34" charset="0"/>
              </a:rPr>
              <a:t> - ITT </a:t>
            </a:r>
            <a:endParaRPr lang="es-ES" altLang="es-ES" sz="3600" b="1" i="1" u="heavy" dirty="0">
              <a:solidFill>
                <a:srgbClr val="C00000"/>
              </a:solidFill>
              <a:latin typeface="Arial Black" pitchFamily="34" charset="0"/>
              <a:cs typeface="Arial" pitchFamily="34" charset="0"/>
            </a:endParaRPr>
          </a:p>
        </p:txBody>
      </p:sp>
      <p:sp>
        <p:nvSpPr>
          <p:cNvPr id="6" name="TextBox 1"/>
          <p:cNvSpPr txBox="1"/>
          <p:nvPr/>
        </p:nvSpPr>
        <p:spPr>
          <a:xfrm>
            <a:off x="8247546" y="1085775"/>
            <a:ext cx="1101413" cy="352657"/>
          </a:xfrm>
          <a:prstGeom prst="rect">
            <a:avLst/>
          </a:prstGeom>
          <a:solidFill>
            <a:sysClr val="window" lastClr="FFFFFF"/>
          </a:solidFill>
          <a:ln>
            <a:solidFill>
              <a:sysClr val="windowText" lastClr="000000"/>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chemeClr val="tx1"/>
                </a:solidFill>
                <a:latin typeface="Arial Black" pitchFamily="34" charset="0"/>
              </a:rPr>
              <a:t>P=0.003</a:t>
            </a:r>
            <a:endParaRPr lang="en-US" sz="1600" b="1" dirty="0">
              <a:solidFill>
                <a:schemeClr val="tx1"/>
              </a:solidFill>
              <a:latin typeface="Arial Black" pitchFamily="34" charset="0"/>
            </a:endParaRPr>
          </a:p>
        </p:txBody>
      </p:sp>
    </p:spTree>
    <p:extLst>
      <p:ext uri="{BB962C8B-B14F-4D97-AF65-F5344CB8AC3E}">
        <p14:creationId xmlns:p14="http://schemas.microsoft.com/office/powerpoint/2010/main" val="3451205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2353904003"/>
              </p:ext>
            </p:extLst>
          </p:nvPr>
        </p:nvGraphicFramePr>
        <p:xfrm>
          <a:off x="703703" y="1213944"/>
          <a:ext cx="4800931" cy="53760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extLst>
              <p:ext uri="{D42A27DB-BD31-4B8C-83A1-F6EECF244321}">
                <p14:modId xmlns:p14="http://schemas.microsoft.com/office/powerpoint/2010/main" val="2460710558"/>
              </p:ext>
            </p:extLst>
          </p:nvPr>
        </p:nvGraphicFramePr>
        <p:xfrm>
          <a:off x="6437141" y="1066609"/>
          <a:ext cx="4800931" cy="5602205"/>
        </p:xfrm>
        <a:graphic>
          <a:graphicData uri="http://schemas.openxmlformats.org/drawingml/2006/chart">
            <c:chart xmlns:c="http://schemas.openxmlformats.org/drawingml/2006/chart" xmlns:r="http://schemas.openxmlformats.org/officeDocument/2006/relationships" r:id="rId3"/>
          </a:graphicData>
        </a:graphic>
      </p:graphicFrame>
      <p:sp>
        <p:nvSpPr>
          <p:cNvPr id="7" name="1 Título"/>
          <p:cNvSpPr txBox="1">
            <a:spLocks/>
          </p:cNvSpPr>
          <p:nvPr/>
        </p:nvSpPr>
        <p:spPr>
          <a:xfrm>
            <a:off x="1608090" y="107014"/>
            <a:ext cx="9452708" cy="880765"/>
          </a:xfrm>
          <a:prstGeom prst="rect">
            <a:avLst/>
          </a:prstGeom>
        </p:spPr>
        <p:txBody>
          <a:bodyPr vert="horz" lIns="91440" tIns="45720" rIns="91440" bIns="45720" rtlCol="0" anchor="ctr">
            <a:normAutofit fontScale="92500" lnSpcReduction="20000"/>
          </a:bodyPr>
          <a:lstStyle/>
          <a:p>
            <a:pPr algn="ctr">
              <a:spcBef>
                <a:spcPct val="0"/>
              </a:spcBef>
              <a:defRPr/>
            </a:pPr>
            <a:r>
              <a:rPr lang="es-ES" altLang="es-ES" sz="3200" b="1" i="1" u="heavy" dirty="0" smtClean="0">
                <a:solidFill>
                  <a:srgbClr val="C00000"/>
                </a:solidFill>
                <a:latin typeface="Arial Black" pitchFamily="34" charset="0"/>
                <a:cs typeface="Arial" pitchFamily="34" charset="0"/>
              </a:rPr>
              <a:t>High Vs. </a:t>
            </a:r>
            <a:r>
              <a:rPr lang="es-ES" altLang="es-ES" sz="3200" b="1" i="1" u="heavy" dirty="0" err="1" smtClean="0">
                <a:solidFill>
                  <a:srgbClr val="C00000"/>
                </a:solidFill>
                <a:latin typeface="Arial Black" pitchFamily="34" charset="0"/>
                <a:cs typeface="Arial" pitchFamily="34" charset="0"/>
              </a:rPr>
              <a:t>Low</a:t>
            </a:r>
            <a:r>
              <a:rPr lang="es-ES" altLang="es-ES" sz="3200" b="1" i="1" u="heavy" dirty="0" smtClean="0">
                <a:solidFill>
                  <a:srgbClr val="C00000"/>
                </a:solidFill>
                <a:latin typeface="Arial Black" pitchFamily="34" charset="0"/>
                <a:cs typeface="Arial" pitchFamily="34" charset="0"/>
              </a:rPr>
              <a:t> </a:t>
            </a:r>
            <a:r>
              <a:rPr lang="es-ES" altLang="es-ES" sz="3200" b="1" i="1" u="heavy" dirty="0" err="1" smtClean="0">
                <a:solidFill>
                  <a:srgbClr val="C00000"/>
                </a:solidFill>
                <a:latin typeface="Arial Black" pitchFamily="34" charset="0"/>
                <a:cs typeface="Arial" pitchFamily="34" charset="0"/>
              </a:rPr>
              <a:t>Adherence</a:t>
            </a:r>
            <a:r>
              <a:rPr lang="es-ES" altLang="es-ES" sz="3200" b="1" i="1" u="heavy" dirty="0" smtClean="0">
                <a:solidFill>
                  <a:srgbClr val="C00000"/>
                </a:solidFill>
                <a:latin typeface="Arial Black" pitchFamily="34" charset="0"/>
                <a:cs typeface="Arial" pitchFamily="34" charset="0"/>
              </a:rPr>
              <a:t> Mean Scores</a:t>
            </a:r>
          </a:p>
          <a:p>
            <a:pPr algn="ctr">
              <a:spcBef>
                <a:spcPct val="0"/>
              </a:spcBef>
              <a:defRPr/>
            </a:pPr>
            <a:r>
              <a:rPr lang="es-ES" altLang="es-ES" sz="3200" b="1" i="1" dirty="0" smtClean="0">
                <a:solidFill>
                  <a:srgbClr val="C00000"/>
                </a:solidFill>
                <a:latin typeface="Arial Black" pitchFamily="34" charset="0"/>
                <a:cs typeface="Arial" pitchFamily="34" charset="0"/>
              </a:rPr>
              <a:t>(&lt;7 </a:t>
            </a:r>
            <a:r>
              <a:rPr lang="es-ES" altLang="es-ES" sz="3200" b="1" i="1" dirty="0" err="1" smtClean="0">
                <a:solidFill>
                  <a:srgbClr val="C00000"/>
                </a:solidFill>
                <a:latin typeface="Arial Black" pitchFamily="34" charset="0"/>
                <a:cs typeface="Arial" pitchFamily="34" charset="0"/>
              </a:rPr>
              <a:t>Sessions</a:t>
            </a:r>
            <a:r>
              <a:rPr lang="es-ES" altLang="es-ES" sz="3200" b="1" i="1" dirty="0" smtClean="0">
                <a:solidFill>
                  <a:srgbClr val="C00000"/>
                </a:solidFill>
                <a:latin typeface="Arial Black" pitchFamily="34" charset="0"/>
                <a:cs typeface="Arial" pitchFamily="34" charset="0"/>
              </a:rPr>
              <a:t> vs ≥7 </a:t>
            </a:r>
            <a:r>
              <a:rPr lang="es-ES" altLang="es-ES" sz="3200" b="1" i="1" dirty="0" err="1" smtClean="0">
                <a:solidFill>
                  <a:srgbClr val="C00000"/>
                </a:solidFill>
                <a:latin typeface="Arial Black" pitchFamily="34" charset="0"/>
                <a:cs typeface="Arial" pitchFamily="34" charset="0"/>
              </a:rPr>
              <a:t>Sessions</a:t>
            </a:r>
            <a:r>
              <a:rPr lang="es-ES" altLang="es-ES" sz="3200" b="1" i="1" dirty="0" smtClean="0">
                <a:solidFill>
                  <a:srgbClr val="C00000"/>
                </a:solidFill>
                <a:latin typeface="Arial Black" pitchFamily="34" charset="0"/>
                <a:cs typeface="Arial" pitchFamily="34" charset="0"/>
              </a:rPr>
              <a:t>)</a:t>
            </a:r>
            <a:endParaRPr lang="es-ES" altLang="es-ES" sz="3200" b="1" i="1" dirty="0">
              <a:solidFill>
                <a:srgbClr val="C00000"/>
              </a:solidFill>
              <a:latin typeface="Arial Black" pitchFamily="34" charset="0"/>
              <a:cs typeface="Arial" pitchFamily="34" charset="0"/>
            </a:endParaRPr>
          </a:p>
        </p:txBody>
      </p:sp>
      <p:sp>
        <p:nvSpPr>
          <p:cNvPr id="2" name="TextBox 1"/>
          <p:cNvSpPr txBox="1"/>
          <p:nvPr/>
        </p:nvSpPr>
        <p:spPr>
          <a:xfrm>
            <a:off x="1765750" y="2364834"/>
            <a:ext cx="1119217" cy="369332"/>
          </a:xfrm>
          <a:prstGeom prst="rect">
            <a:avLst/>
          </a:prstGeom>
          <a:noFill/>
        </p:spPr>
        <p:txBody>
          <a:bodyPr wrap="none" rtlCol="0">
            <a:spAutoFit/>
          </a:bodyPr>
          <a:lstStyle/>
          <a:p>
            <a:r>
              <a:rPr lang="en-US" dirty="0" smtClean="0">
                <a:latin typeface="Arial Black" pitchFamily="34" charset="0"/>
              </a:rPr>
              <a:t>P= 0.14</a:t>
            </a:r>
            <a:endParaRPr lang="en-US" dirty="0">
              <a:latin typeface="Arial Black" pitchFamily="34" charset="0"/>
            </a:endParaRPr>
          </a:p>
        </p:txBody>
      </p:sp>
      <p:sp>
        <p:nvSpPr>
          <p:cNvPr id="3" name="TextBox 2"/>
          <p:cNvSpPr txBox="1"/>
          <p:nvPr/>
        </p:nvSpPr>
        <p:spPr>
          <a:xfrm>
            <a:off x="9412014" y="3033720"/>
            <a:ext cx="1119217" cy="369332"/>
          </a:xfrm>
          <a:prstGeom prst="rect">
            <a:avLst/>
          </a:prstGeom>
          <a:noFill/>
        </p:spPr>
        <p:txBody>
          <a:bodyPr wrap="none" rtlCol="0">
            <a:spAutoFit/>
          </a:bodyPr>
          <a:lstStyle/>
          <a:p>
            <a:r>
              <a:rPr lang="en-US" dirty="0" smtClean="0">
                <a:latin typeface="Arial Black" pitchFamily="34" charset="0"/>
              </a:rPr>
              <a:t>P= 0.08</a:t>
            </a:r>
            <a:endParaRPr lang="en-US" dirty="0">
              <a:latin typeface="Arial Black" pitchFamily="34" charset="0"/>
            </a:endParaRPr>
          </a:p>
        </p:txBody>
      </p:sp>
    </p:spTree>
    <p:extLst>
      <p:ext uri="{BB962C8B-B14F-4D97-AF65-F5344CB8AC3E}">
        <p14:creationId xmlns:p14="http://schemas.microsoft.com/office/powerpoint/2010/main" val="1857086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006"/>
            <a:ext cx="10515600" cy="1325563"/>
          </a:xfrm>
        </p:spPr>
        <p:txBody>
          <a:bodyPr>
            <a:normAutofit/>
          </a:bodyPr>
          <a:lstStyle/>
          <a:p>
            <a:pPr algn="ctr"/>
            <a:r>
              <a:rPr lang="en-US" b="1" i="1" u="heavy" dirty="0" smtClean="0">
                <a:solidFill>
                  <a:srgbClr val="C00000"/>
                </a:solidFill>
                <a:latin typeface="Arial Black" panose="020B0A04020102020204" pitchFamily="34" charset="0"/>
              </a:rPr>
              <a:t>Limitations</a:t>
            </a:r>
            <a:endParaRPr lang="en-US" b="1" i="1" u="heavy" dirty="0">
              <a:solidFill>
                <a:srgbClr val="C00000"/>
              </a:solidFill>
              <a:latin typeface="Arial Black" panose="020B0A04020102020204" pitchFamily="34" charset="0"/>
            </a:endParaRPr>
          </a:p>
        </p:txBody>
      </p:sp>
      <p:sp>
        <p:nvSpPr>
          <p:cNvPr id="3" name="Content Placeholder 2"/>
          <p:cNvSpPr>
            <a:spLocks noGrp="1"/>
          </p:cNvSpPr>
          <p:nvPr>
            <p:ph idx="1"/>
          </p:nvPr>
        </p:nvSpPr>
        <p:spPr>
          <a:xfrm>
            <a:off x="1015979" y="1011326"/>
            <a:ext cx="11087924" cy="4669176"/>
          </a:xfrm>
        </p:spPr>
        <p:txBody>
          <a:bodyPr>
            <a:noAutofit/>
          </a:bodyPr>
          <a:lstStyle/>
          <a:p>
            <a:pPr>
              <a:lnSpc>
                <a:spcPts val="6500"/>
              </a:lnSpc>
            </a:pPr>
            <a:r>
              <a:rPr lang="en-US" sz="3600" b="1" i="1" dirty="0" smtClean="0">
                <a:solidFill>
                  <a:schemeClr val="accent1">
                    <a:lumMod val="50000"/>
                  </a:schemeClr>
                </a:solidFill>
                <a:latin typeface="Arial Black" pitchFamily="34" charset="0"/>
              </a:rPr>
              <a:t>Self-Reported Outcomes, Objective Too </a:t>
            </a:r>
          </a:p>
          <a:p>
            <a:pPr>
              <a:lnSpc>
                <a:spcPts val="6500"/>
              </a:lnSpc>
            </a:pPr>
            <a:r>
              <a:rPr lang="en-US" sz="3600" b="1" i="1" dirty="0" smtClean="0">
                <a:solidFill>
                  <a:schemeClr val="accent1">
                    <a:lumMod val="50000"/>
                  </a:schemeClr>
                </a:solidFill>
                <a:latin typeface="Arial Black" pitchFamily="34" charset="0"/>
              </a:rPr>
              <a:t>Women 71%, </a:t>
            </a:r>
            <a:r>
              <a:rPr lang="en-US" sz="3600" b="1" i="1" dirty="0" err="1" smtClean="0">
                <a:solidFill>
                  <a:schemeClr val="accent1">
                    <a:lumMod val="50000"/>
                  </a:schemeClr>
                </a:solidFill>
                <a:latin typeface="Arial Black" pitchFamily="34" charset="0"/>
              </a:rPr>
              <a:t>Heterogeneus</a:t>
            </a:r>
            <a:endParaRPr lang="en-US" sz="3600" b="1" i="1" dirty="0" smtClean="0">
              <a:solidFill>
                <a:schemeClr val="accent1">
                  <a:lumMod val="50000"/>
                </a:schemeClr>
              </a:solidFill>
              <a:latin typeface="Arial Black" pitchFamily="34" charset="0"/>
            </a:endParaRPr>
          </a:p>
          <a:p>
            <a:pPr>
              <a:lnSpc>
                <a:spcPts val="6500"/>
              </a:lnSpc>
            </a:pPr>
            <a:r>
              <a:rPr lang="en-US" sz="3600" b="1" i="1" dirty="0">
                <a:solidFill>
                  <a:schemeClr val="accent1">
                    <a:lumMod val="50000"/>
                  </a:schemeClr>
                </a:solidFill>
                <a:latin typeface="Arial Black" pitchFamily="34" charset="0"/>
              </a:rPr>
              <a:t> Drop-out </a:t>
            </a:r>
            <a:r>
              <a:rPr lang="en-US" sz="3600" b="1" i="1" dirty="0" smtClean="0">
                <a:solidFill>
                  <a:schemeClr val="accent1">
                    <a:lumMod val="50000"/>
                  </a:schemeClr>
                </a:solidFill>
                <a:latin typeface="Arial Black" pitchFamily="34" charset="0"/>
              </a:rPr>
              <a:t>Rate </a:t>
            </a:r>
            <a:r>
              <a:rPr lang="en-US" sz="3600" b="1" i="1" dirty="0">
                <a:solidFill>
                  <a:schemeClr val="accent1">
                    <a:lumMod val="50000"/>
                  </a:schemeClr>
                </a:solidFill>
                <a:latin typeface="Arial Black" pitchFamily="34" charset="0"/>
              </a:rPr>
              <a:t>16</a:t>
            </a:r>
            <a:r>
              <a:rPr lang="en-US" sz="3600" b="1" i="1" dirty="0" smtClean="0">
                <a:solidFill>
                  <a:schemeClr val="accent1">
                    <a:lumMod val="50000"/>
                  </a:schemeClr>
                </a:solidFill>
                <a:latin typeface="Arial Black" pitchFamily="34" charset="0"/>
              </a:rPr>
              <a:t>%,</a:t>
            </a:r>
          </a:p>
          <a:p>
            <a:pPr marL="0" indent="0">
              <a:lnSpc>
                <a:spcPts val="4500"/>
              </a:lnSpc>
              <a:buNone/>
            </a:pPr>
            <a:r>
              <a:rPr lang="en-US" sz="3600" b="1" i="1" dirty="0" smtClean="0">
                <a:solidFill>
                  <a:schemeClr val="accent1">
                    <a:lumMod val="50000"/>
                  </a:schemeClr>
                </a:solidFill>
                <a:latin typeface="Arial Black" pitchFamily="34" charset="0"/>
              </a:rPr>
              <a:t>      ITT - Multiple Imputation  Analysis</a:t>
            </a:r>
            <a:endParaRPr lang="en-US" sz="3600" b="1" i="1" dirty="0">
              <a:solidFill>
                <a:schemeClr val="accent1">
                  <a:lumMod val="50000"/>
                </a:schemeClr>
              </a:solidFill>
              <a:latin typeface="Arial Black" pitchFamily="34" charset="0"/>
            </a:endParaRPr>
          </a:p>
          <a:p>
            <a:pPr marL="0" indent="0">
              <a:lnSpc>
                <a:spcPts val="3500"/>
              </a:lnSpc>
              <a:buNone/>
            </a:pPr>
            <a:r>
              <a:rPr lang="en-US" sz="3600" b="1" i="1" dirty="0" smtClean="0">
                <a:solidFill>
                  <a:schemeClr val="accent1">
                    <a:lumMod val="50000"/>
                  </a:schemeClr>
                </a:solidFill>
                <a:latin typeface="Arial Black" pitchFamily="34" charset="0"/>
              </a:rPr>
              <a:t>        (Gender, Age, Municipality),</a:t>
            </a:r>
          </a:p>
          <a:p>
            <a:pPr marL="0" indent="0">
              <a:lnSpc>
                <a:spcPts val="4500"/>
              </a:lnSpc>
              <a:buNone/>
            </a:pPr>
            <a:r>
              <a:rPr lang="en-US" sz="3600" b="1" i="1" dirty="0">
                <a:solidFill>
                  <a:schemeClr val="accent1">
                    <a:lumMod val="50000"/>
                  </a:schemeClr>
                </a:solidFill>
                <a:latin typeface="Arial Black" pitchFamily="34" charset="0"/>
              </a:rPr>
              <a:t> </a:t>
            </a:r>
            <a:r>
              <a:rPr lang="en-US" sz="3600" b="1" i="1" dirty="0" smtClean="0">
                <a:solidFill>
                  <a:schemeClr val="accent1">
                    <a:lumMod val="50000"/>
                  </a:schemeClr>
                </a:solidFill>
                <a:latin typeface="Arial Black" pitchFamily="34" charset="0"/>
              </a:rPr>
              <a:t>     Only participants, 4/5 Risk </a:t>
            </a:r>
            <a:r>
              <a:rPr lang="en-US" sz="3600" b="1" i="1" dirty="0" err="1" smtClean="0">
                <a:solidFill>
                  <a:schemeClr val="accent1">
                    <a:lumMod val="50000"/>
                  </a:schemeClr>
                </a:solidFill>
                <a:latin typeface="Arial Black" pitchFamily="34" charset="0"/>
              </a:rPr>
              <a:t>Frs</a:t>
            </a:r>
            <a:r>
              <a:rPr lang="en-US" sz="3600" b="1" i="1" dirty="0" smtClean="0">
                <a:solidFill>
                  <a:schemeClr val="accent1">
                    <a:lumMod val="50000"/>
                  </a:schemeClr>
                </a:solidFill>
                <a:latin typeface="Arial Black" pitchFamily="34" charset="0"/>
              </a:rPr>
              <a:t> p&lt;0.05   </a:t>
            </a:r>
          </a:p>
          <a:p>
            <a:pPr marL="0" indent="0">
              <a:lnSpc>
                <a:spcPts val="6500"/>
              </a:lnSpc>
              <a:buNone/>
            </a:pPr>
            <a:r>
              <a:rPr lang="en-US" sz="3600" b="1" i="1" dirty="0" smtClean="0">
                <a:solidFill>
                  <a:schemeClr val="accent1">
                    <a:lumMod val="50000"/>
                  </a:schemeClr>
                </a:solidFill>
                <a:latin typeface="Arial Black" pitchFamily="34" charset="0"/>
              </a:rPr>
              <a:t>            </a:t>
            </a:r>
            <a:endParaRPr lang="en-US" sz="3600" b="1" i="1" dirty="0">
              <a:solidFill>
                <a:schemeClr val="accent1">
                  <a:lumMod val="50000"/>
                </a:schemeClr>
              </a:solidFill>
              <a:latin typeface="Arial Black" pitchFamily="34" charset="0"/>
            </a:endParaRPr>
          </a:p>
        </p:txBody>
      </p:sp>
      <p:cxnSp>
        <p:nvCxnSpPr>
          <p:cNvPr id="5" name="Straight Connector 4"/>
          <p:cNvCxnSpPr/>
          <p:nvPr/>
        </p:nvCxnSpPr>
        <p:spPr>
          <a:xfrm>
            <a:off x="1261245" y="6101255"/>
            <a:ext cx="9963807" cy="31531"/>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308543" y="940675"/>
            <a:ext cx="9963807" cy="31531"/>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289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1086" y="1166686"/>
            <a:ext cx="12191999" cy="5458289"/>
          </a:xfrm>
          <a:prstGeom prst="rect">
            <a:avLst/>
          </a:prstGeom>
        </p:spPr>
        <p:txBody>
          <a:bodyPr wrap="square">
            <a:spAutoFit/>
          </a:bodyPr>
          <a:lstStyle/>
          <a:p>
            <a:pPr marL="742950" indent="-285750" algn="just">
              <a:lnSpc>
                <a:spcPts val="4000"/>
              </a:lnSpc>
              <a:spcAft>
                <a:spcPts val="1000"/>
              </a:spcAft>
              <a:buFont typeface="Arial" pitchFamily="34" charset="0"/>
              <a:buChar char="•"/>
            </a:pPr>
            <a:r>
              <a:rPr lang="en-US" sz="3200" b="1" i="1" dirty="0">
                <a:solidFill>
                  <a:schemeClr val="accent5">
                    <a:lumMod val="75000"/>
                  </a:schemeClr>
                </a:solidFill>
                <a:latin typeface="Arial Black" pitchFamily="34" charset="0"/>
                <a:ea typeface="Calibri" panose="020F0502020204030204" pitchFamily="34" charset="0"/>
                <a:cs typeface="Arial" pitchFamily="34" charset="0"/>
              </a:rPr>
              <a:t>The </a:t>
            </a:r>
            <a:r>
              <a:rPr lang="en-US" sz="3200" b="1" i="1" dirty="0" smtClean="0">
                <a:solidFill>
                  <a:srgbClr val="C00000"/>
                </a:solidFill>
                <a:latin typeface="Arial Black" pitchFamily="34" charset="0"/>
                <a:ea typeface="Calibri" panose="020F0502020204030204" pitchFamily="34" charset="0"/>
                <a:cs typeface="Arial" pitchFamily="34" charset="0"/>
              </a:rPr>
              <a:t>Fifty-Fifty peer group-based lifestyle management program </a:t>
            </a:r>
            <a:r>
              <a:rPr lang="en-US" sz="3200" b="1" i="1" dirty="0">
                <a:solidFill>
                  <a:srgbClr val="C00000"/>
                </a:solidFill>
                <a:latin typeface="Arial Black" pitchFamily="34" charset="0"/>
                <a:ea typeface="Calibri" panose="020F0502020204030204" pitchFamily="34" charset="0"/>
                <a:cs typeface="Arial" pitchFamily="34" charset="0"/>
              </a:rPr>
              <a:t>had a positive impact on the participants </a:t>
            </a:r>
            <a:r>
              <a:rPr lang="en-US" sz="3200" b="1" i="1" dirty="0">
                <a:solidFill>
                  <a:schemeClr val="accent5">
                    <a:lumMod val="75000"/>
                  </a:schemeClr>
                </a:solidFill>
                <a:latin typeface="Arial Black" pitchFamily="34" charset="0"/>
                <a:ea typeface="Calibri" panose="020F0502020204030204" pitchFamily="34" charset="0"/>
                <a:cs typeface="Arial" pitchFamily="34" charset="0"/>
              </a:rPr>
              <a:t>showing an overall improvement of the BEWAT score and its behavioral </a:t>
            </a:r>
            <a:r>
              <a:rPr lang="en-US" sz="3200" b="1" i="1" dirty="0" smtClean="0">
                <a:solidFill>
                  <a:schemeClr val="accent5">
                    <a:lumMod val="75000"/>
                  </a:schemeClr>
                </a:solidFill>
                <a:latin typeface="Arial Black" pitchFamily="34" charset="0"/>
                <a:ea typeface="Calibri" panose="020F0502020204030204" pitchFamily="34" charset="0"/>
                <a:cs typeface="Arial" pitchFamily="34" charset="0"/>
              </a:rPr>
              <a:t>components, </a:t>
            </a:r>
            <a:r>
              <a:rPr lang="en-US" sz="3200" b="1" i="1" dirty="0" smtClean="0">
                <a:solidFill>
                  <a:srgbClr val="C00000"/>
                </a:solidFill>
                <a:latin typeface="Arial Black" pitchFamily="34" charset="0"/>
                <a:ea typeface="Calibri" panose="020F0502020204030204" pitchFamily="34" charset="0"/>
                <a:cs typeface="Arial" pitchFamily="34" charset="0"/>
              </a:rPr>
              <a:t>especially smoking cessation.</a:t>
            </a:r>
          </a:p>
          <a:p>
            <a:pPr marL="742950" indent="-285750" algn="just">
              <a:lnSpc>
                <a:spcPts val="4000"/>
              </a:lnSpc>
              <a:spcAft>
                <a:spcPts val="1000"/>
              </a:spcAft>
              <a:buFont typeface="Arial" pitchFamily="34" charset="0"/>
              <a:buChar char="•"/>
            </a:pPr>
            <a:r>
              <a:rPr lang="en-US" sz="3200" b="1" i="1" dirty="0" smtClean="0">
                <a:solidFill>
                  <a:schemeClr val="accent5">
                    <a:lumMod val="75000"/>
                  </a:schemeClr>
                </a:solidFill>
                <a:latin typeface="Arial Black" pitchFamily="34" charset="0"/>
                <a:ea typeface="Calibri" panose="020F0502020204030204" pitchFamily="34" charset="0"/>
                <a:cs typeface="Arial" pitchFamily="34" charset="0"/>
              </a:rPr>
              <a:t>Wider </a:t>
            </a:r>
            <a:r>
              <a:rPr lang="en-US" sz="3200" b="1" i="1" dirty="0">
                <a:solidFill>
                  <a:schemeClr val="accent5">
                    <a:lumMod val="75000"/>
                  </a:schemeClr>
                </a:solidFill>
                <a:latin typeface="Arial Black" pitchFamily="34" charset="0"/>
                <a:ea typeface="Calibri" panose="020F0502020204030204" pitchFamily="34" charset="0"/>
                <a:cs typeface="Arial" pitchFamily="34" charset="0"/>
              </a:rPr>
              <a:t>adoption of such a program may have a meaningful impact on </a:t>
            </a:r>
            <a:r>
              <a:rPr lang="en-US" sz="3200" b="1" i="1" dirty="0">
                <a:solidFill>
                  <a:srgbClr val="C00000"/>
                </a:solidFill>
                <a:latin typeface="Arial Black" pitchFamily="34" charset="0"/>
                <a:ea typeface="Calibri" panose="020F0502020204030204" pitchFamily="34" charset="0"/>
                <a:cs typeface="Arial" pitchFamily="34" charset="0"/>
              </a:rPr>
              <a:t>CV health promotion</a:t>
            </a:r>
            <a:r>
              <a:rPr lang="en-US" sz="3200" b="1" i="1" dirty="0">
                <a:solidFill>
                  <a:schemeClr val="accent5">
                    <a:lumMod val="75000"/>
                  </a:schemeClr>
                </a:solidFill>
                <a:latin typeface="Arial Black" pitchFamily="34" charset="0"/>
                <a:ea typeface="Calibri" panose="020F0502020204030204" pitchFamily="34" charset="0"/>
                <a:cs typeface="Arial" pitchFamily="34" charset="0"/>
              </a:rPr>
              <a:t>. </a:t>
            </a:r>
            <a:endParaRPr lang="en-US" sz="3200" b="1" i="1" dirty="0" smtClean="0">
              <a:solidFill>
                <a:schemeClr val="accent5">
                  <a:lumMod val="75000"/>
                </a:schemeClr>
              </a:solidFill>
              <a:latin typeface="Arial Black" pitchFamily="34" charset="0"/>
              <a:ea typeface="Calibri" panose="020F0502020204030204" pitchFamily="34" charset="0"/>
              <a:cs typeface="Arial" pitchFamily="34" charset="0"/>
            </a:endParaRPr>
          </a:p>
          <a:p>
            <a:pPr marL="742950" indent="-285750" algn="just">
              <a:lnSpc>
                <a:spcPts val="4000"/>
              </a:lnSpc>
              <a:spcAft>
                <a:spcPts val="1000"/>
              </a:spcAft>
              <a:buFont typeface="Arial" pitchFamily="34" charset="0"/>
              <a:buChar char="•"/>
            </a:pPr>
            <a:r>
              <a:rPr lang="en-US" sz="3200" b="1" i="1" dirty="0" smtClean="0">
                <a:solidFill>
                  <a:srgbClr val="C00000"/>
                </a:solidFill>
                <a:latin typeface="Arial Black" pitchFamily="34" charset="0"/>
                <a:ea typeface="Calibri" panose="020F0502020204030204" pitchFamily="34" charset="0"/>
                <a:cs typeface="Arial" pitchFamily="34" charset="0"/>
              </a:rPr>
              <a:t>A </a:t>
            </a:r>
            <a:r>
              <a:rPr lang="en-US" sz="3200" b="1" i="1" dirty="0">
                <a:solidFill>
                  <a:srgbClr val="C00000"/>
                </a:solidFill>
                <a:latin typeface="Arial Black" pitchFamily="34" charset="0"/>
                <a:ea typeface="Calibri" panose="020F0502020204030204" pitchFamily="34" charset="0"/>
                <a:cs typeface="Arial" pitchFamily="34" charset="0"/>
              </a:rPr>
              <a:t>follow-up assessment </a:t>
            </a:r>
            <a:r>
              <a:rPr lang="en-US" sz="3200" b="1" i="1" dirty="0">
                <a:solidFill>
                  <a:schemeClr val="accent5">
                    <a:lumMod val="75000"/>
                  </a:schemeClr>
                </a:solidFill>
                <a:latin typeface="Arial Black" pitchFamily="34" charset="0"/>
                <a:ea typeface="Calibri" panose="020F0502020204030204" pitchFamily="34" charset="0"/>
                <a:cs typeface="Arial" pitchFamily="34" charset="0"/>
              </a:rPr>
              <a:t>will be performed one year after </a:t>
            </a:r>
            <a:r>
              <a:rPr lang="en-US" sz="3200" b="1" i="1" dirty="0" smtClean="0">
                <a:solidFill>
                  <a:schemeClr val="accent5">
                    <a:lumMod val="75000"/>
                  </a:schemeClr>
                </a:solidFill>
                <a:latin typeface="Arial Black" pitchFamily="34" charset="0"/>
                <a:ea typeface="Calibri" panose="020F0502020204030204" pitchFamily="34" charset="0"/>
                <a:cs typeface="Arial" pitchFamily="34" charset="0"/>
              </a:rPr>
              <a:t>these </a:t>
            </a:r>
            <a:r>
              <a:rPr lang="en-US" sz="3200" b="1" i="1" dirty="0">
                <a:solidFill>
                  <a:schemeClr val="accent5">
                    <a:lumMod val="75000"/>
                  </a:schemeClr>
                </a:solidFill>
                <a:latin typeface="Arial Black" pitchFamily="34" charset="0"/>
                <a:ea typeface="Calibri" panose="020F0502020204030204" pitchFamily="34" charset="0"/>
                <a:cs typeface="Arial" pitchFamily="34" charset="0"/>
              </a:rPr>
              <a:t>final results </a:t>
            </a:r>
            <a:r>
              <a:rPr lang="en-US" sz="3200" b="1" i="1" dirty="0" smtClean="0">
                <a:solidFill>
                  <a:schemeClr val="accent5">
                    <a:lumMod val="75000"/>
                  </a:schemeClr>
                </a:solidFill>
                <a:latin typeface="Arial Black" pitchFamily="34" charset="0"/>
                <a:ea typeface="Calibri" panose="020F0502020204030204" pitchFamily="34" charset="0"/>
                <a:cs typeface="Arial" pitchFamily="34" charset="0"/>
              </a:rPr>
              <a:t>to </a:t>
            </a:r>
            <a:r>
              <a:rPr lang="en-US" sz="3200" b="1" i="1" dirty="0">
                <a:solidFill>
                  <a:schemeClr val="accent5">
                    <a:lumMod val="75000"/>
                  </a:schemeClr>
                </a:solidFill>
                <a:latin typeface="Arial Black" pitchFamily="34" charset="0"/>
                <a:ea typeface="Calibri" panose="020F0502020204030204" pitchFamily="34" charset="0"/>
                <a:cs typeface="Arial" pitchFamily="34" charset="0"/>
              </a:rPr>
              <a:t>determine </a:t>
            </a:r>
            <a:r>
              <a:rPr lang="en-US" sz="3200" b="1" i="1" dirty="0">
                <a:solidFill>
                  <a:srgbClr val="C00000"/>
                </a:solidFill>
                <a:latin typeface="Arial Black" pitchFamily="34" charset="0"/>
                <a:ea typeface="Calibri" panose="020F0502020204030204" pitchFamily="34" charset="0"/>
                <a:cs typeface="Arial" pitchFamily="34" charset="0"/>
              </a:rPr>
              <a:t>long-term sustainability of the </a:t>
            </a:r>
            <a:r>
              <a:rPr lang="en-US" sz="3200" b="1" i="1" dirty="0" smtClean="0">
                <a:solidFill>
                  <a:srgbClr val="C00000"/>
                </a:solidFill>
                <a:latin typeface="Arial Black" pitchFamily="34" charset="0"/>
                <a:ea typeface="Calibri" panose="020F0502020204030204" pitchFamily="34" charset="0"/>
                <a:cs typeface="Arial" pitchFamily="34" charset="0"/>
              </a:rPr>
              <a:t>improvements.</a:t>
            </a:r>
            <a:endParaRPr lang="es-ES" sz="2800" b="1" i="1" dirty="0">
              <a:solidFill>
                <a:srgbClr val="C00000"/>
              </a:solidFill>
              <a:effectLst/>
              <a:latin typeface="Arial Black" pitchFamily="34" charset="0"/>
              <a:ea typeface="Calibri" panose="020F0502020204030204" pitchFamily="34" charset="0"/>
              <a:cs typeface="Arial" pitchFamily="34" charset="0"/>
            </a:endParaRPr>
          </a:p>
        </p:txBody>
      </p:sp>
      <p:sp>
        <p:nvSpPr>
          <p:cNvPr id="5" name="CuadroTexto 4"/>
          <p:cNvSpPr txBox="1"/>
          <p:nvPr/>
        </p:nvSpPr>
        <p:spPr>
          <a:xfrm>
            <a:off x="3989927" y="35794"/>
            <a:ext cx="3587392" cy="707886"/>
          </a:xfrm>
          <a:prstGeom prst="rect">
            <a:avLst/>
          </a:prstGeom>
          <a:noFill/>
        </p:spPr>
        <p:txBody>
          <a:bodyPr wrap="none" rtlCol="0">
            <a:spAutoFit/>
          </a:bodyPr>
          <a:lstStyle/>
          <a:p>
            <a:pPr algn="ctr"/>
            <a:r>
              <a:rPr lang="es-ES_tradnl" sz="4000" b="1" i="1" u="heavy" dirty="0" err="1" smtClean="0">
                <a:solidFill>
                  <a:srgbClr val="C00000"/>
                </a:solidFill>
                <a:latin typeface="Arial Black" pitchFamily="34" charset="0"/>
                <a:cs typeface="Arial" pitchFamily="34" charset="0"/>
              </a:rPr>
              <a:t>Conclusions</a:t>
            </a:r>
            <a:endParaRPr lang="es-ES" sz="4000" b="1" i="1" u="heavy" dirty="0">
              <a:solidFill>
                <a:srgbClr val="C00000"/>
              </a:solidFill>
              <a:latin typeface="Arial Black" pitchFamily="34" charset="0"/>
              <a:cs typeface="Arial" pitchFamily="34" charset="0"/>
            </a:endParaRPr>
          </a:p>
        </p:txBody>
      </p:sp>
    </p:spTree>
    <p:extLst>
      <p:ext uri="{BB962C8B-B14F-4D97-AF65-F5344CB8AC3E}">
        <p14:creationId xmlns:p14="http://schemas.microsoft.com/office/powerpoint/2010/main" val="1017210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859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855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85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6015" y="-169566"/>
            <a:ext cx="10515600" cy="1002567"/>
          </a:xfrm>
        </p:spPr>
        <p:txBody>
          <a:bodyPr>
            <a:normAutofit/>
          </a:bodyPr>
          <a:lstStyle/>
          <a:p>
            <a:pPr algn="ctr"/>
            <a:r>
              <a:rPr lang="en-US" sz="4000" b="1" i="1" u="heavy" dirty="0" smtClean="0">
                <a:solidFill>
                  <a:srgbClr val="C00000"/>
                </a:solidFill>
                <a:latin typeface="Arial Black" pitchFamily="34" charset="0"/>
                <a:cs typeface="Arial" pitchFamily="34" charset="0"/>
              </a:rPr>
              <a:t>Steering Committee</a:t>
            </a:r>
            <a:endParaRPr lang="en-US" sz="4000" b="1" i="1" u="heavy" dirty="0">
              <a:solidFill>
                <a:srgbClr val="C00000"/>
              </a:solidFill>
              <a:latin typeface="Arial Black"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48721591"/>
              </p:ext>
            </p:extLst>
          </p:nvPr>
        </p:nvGraphicFramePr>
        <p:xfrm>
          <a:off x="1119350" y="977462"/>
          <a:ext cx="10216056" cy="5689301"/>
        </p:xfrm>
        <a:graphic>
          <a:graphicData uri="http://schemas.openxmlformats.org/drawingml/2006/table">
            <a:tbl>
              <a:tblPr firstRow="1" bandRow="1">
                <a:tableStyleId>{5C22544A-7EE6-4342-B048-85BDC9FD1C3A}</a:tableStyleId>
              </a:tblPr>
              <a:tblGrid>
                <a:gridCol w="5108028"/>
                <a:gridCol w="5108028"/>
              </a:tblGrid>
              <a:tr h="360454">
                <a:tc gridSpan="2">
                  <a:txBody>
                    <a:bodyPr/>
                    <a:lstStyle/>
                    <a:p>
                      <a:pPr algn="ctr"/>
                      <a:r>
                        <a:rPr lang="en-US" i="1" dirty="0" smtClean="0">
                          <a:latin typeface="Arial Black" pitchFamily="34" charset="0"/>
                        </a:rPr>
                        <a:t>VALENTIN FUSTER, MD, PHD –</a:t>
                      </a:r>
                      <a:r>
                        <a:rPr lang="en-US" i="1" baseline="0" dirty="0" smtClean="0">
                          <a:latin typeface="Arial Black" pitchFamily="34" charset="0"/>
                        </a:rPr>
                        <a:t> PI AND STUDY CHAIRMAN</a:t>
                      </a:r>
                      <a:endParaRPr lang="en-US" i="1" dirty="0">
                        <a:latin typeface="Arial Black" pitchFamily="34" charset="0"/>
                      </a:endParaRPr>
                    </a:p>
                  </a:txBody>
                  <a:tcPr/>
                </a:tc>
                <a:tc hMerge="1">
                  <a:txBody>
                    <a:bodyPr/>
                    <a:lstStyle/>
                    <a:p>
                      <a:endParaRPr lang="en-US" dirty="0"/>
                    </a:p>
                  </a:txBody>
                  <a:tcPr/>
                </a:tc>
              </a:tr>
              <a:tr h="2044048">
                <a:tc>
                  <a:txBody>
                    <a:bodyPr/>
                    <a:lstStyle/>
                    <a:p>
                      <a:pPr>
                        <a:lnSpc>
                          <a:spcPts val="3500"/>
                        </a:lnSpc>
                      </a:pPr>
                      <a:r>
                        <a:rPr lang="en-US" b="1" i="1" dirty="0" smtClean="0">
                          <a:latin typeface="Arial Black" pitchFamily="34" charset="0"/>
                        </a:rPr>
                        <a:t>EMILIA</a:t>
                      </a:r>
                      <a:r>
                        <a:rPr lang="en-US" b="1" i="1" baseline="0" dirty="0" smtClean="0">
                          <a:latin typeface="Arial Black" pitchFamily="34" charset="0"/>
                        </a:rPr>
                        <a:t> GOMEZ,  PhD - CO PI, </a:t>
                      </a:r>
                    </a:p>
                    <a:p>
                      <a:pPr>
                        <a:lnSpc>
                          <a:spcPts val="3500"/>
                        </a:lnSpc>
                      </a:pPr>
                      <a:r>
                        <a:rPr lang="en-US" b="1" i="1" dirty="0" smtClean="0">
                          <a:latin typeface="Arial Black" pitchFamily="34" charset="0"/>
                        </a:rPr>
                        <a:t>RAMONA MARTINEZ,  MSc</a:t>
                      </a:r>
                    </a:p>
                    <a:p>
                      <a:pPr>
                        <a:lnSpc>
                          <a:spcPts val="3500"/>
                        </a:lnSpc>
                      </a:pPr>
                      <a:r>
                        <a:rPr lang="en-US" b="1" i="1" dirty="0" smtClean="0">
                          <a:latin typeface="Arial Black" pitchFamily="34" charset="0"/>
                        </a:rPr>
                        <a:t>VANESA CARRAL,  PhD</a:t>
                      </a:r>
                    </a:p>
                    <a:p>
                      <a:pPr>
                        <a:lnSpc>
                          <a:spcPts val="3500"/>
                        </a:lnSpc>
                      </a:pPr>
                      <a:r>
                        <a:rPr lang="en-US" b="1" i="1" dirty="0" smtClean="0">
                          <a:latin typeface="Arial Black" pitchFamily="34" charset="0"/>
                        </a:rPr>
                        <a:t>CARLA RODRIGUEZ,  BA</a:t>
                      </a:r>
                      <a:endParaRPr lang="en-US" b="1" i="1" baseline="0" dirty="0" smtClean="0">
                        <a:latin typeface="Arial Blac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smtClean="0">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smtClean="0">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smtClean="0">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atin typeface="Arial Black" pitchFamily="34" charset="0"/>
                        </a:rPr>
                        <a:t>SHE FOUNDATION, SPAIN</a:t>
                      </a:r>
                    </a:p>
                    <a:p>
                      <a:endParaRPr lang="en-US" b="1" i="1" dirty="0">
                        <a:latin typeface="Arial Black" pitchFamily="34" charset="0"/>
                      </a:endParaRPr>
                    </a:p>
                  </a:txBody>
                  <a:tcPr/>
                </a:tc>
              </a:tr>
              <a:tr h="518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latin typeface="Arial Black" pitchFamily="34" charset="0"/>
                        </a:rPr>
                        <a:t>JUAN  M. FERNANDEZ ALVIRA,  PhD</a:t>
                      </a:r>
                      <a:endParaRPr lang="en-US" b="1" i="1" dirty="0" smtClean="0">
                        <a:latin typeface="Arial Black" pitchFamily="34" charset="0"/>
                      </a:endParaRPr>
                    </a:p>
                  </a:txBody>
                  <a:tcPr/>
                </a:tc>
                <a:tc>
                  <a:txBody>
                    <a:bodyPr/>
                    <a:lstStyle/>
                    <a:p>
                      <a:r>
                        <a:rPr lang="en-US" b="1" i="1" dirty="0" smtClean="0">
                          <a:latin typeface="Arial Black" pitchFamily="34" charset="0"/>
                        </a:rPr>
                        <a:t>CNIC, MADRID , SPAIN</a:t>
                      </a:r>
                      <a:endParaRPr lang="en-US" b="1" i="1" dirty="0">
                        <a:latin typeface="Arial Black" pitchFamily="34" charset="0"/>
                      </a:endParaRPr>
                    </a:p>
                  </a:txBody>
                  <a:tcPr/>
                </a:tc>
              </a:tr>
              <a:tr h="1050299">
                <a:tc>
                  <a:txBody>
                    <a:bodyPr/>
                    <a:lstStyle/>
                    <a:p>
                      <a:pPr>
                        <a:lnSpc>
                          <a:spcPts val="3500"/>
                        </a:lnSpc>
                      </a:pPr>
                      <a:r>
                        <a:rPr lang="en-US" b="1" i="1" dirty="0" smtClean="0">
                          <a:latin typeface="Arial Black" pitchFamily="34" charset="0"/>
                        </a:rPr>
                        <a:t>RAJESH VEDANTHAN,  MD,  MPH</a:t>
                      </a:r>
                    </a:p>
                    <a:p>
                      <a:pPr>
                        <a:lnSpc>
                          <a:spcPts val="3500"/>
                        </a:lnSpc>
                      </a:pPr>
                      <a:r>
                        <a:rPr lang="en-US" b="1" i="1" dirty="0" smtClean="0">
                          <a:latin typeface="Arial Black" pitchFamily="34" charset="0"/>
                        </a:rPr>
                        <a:t>SAMEER BANSILAL,  MD,  MS</a:t>
                      </a:r>
                      <a:endParaRPr lang="en-US" b="1" i="1" dirty="0">
                        <a:latin typeface="Arial Black" pitchFamily="34" charset="0"/>
                      </a:endParaRPr>
                    </a:p>
                  </a:txBody>
                  <a:tcPr/>
                </a:tc>
                <a:tc>
                  <a:txBody>
                    <a:bodyPr/>
                    <a:lstStyle/>
                    <a:p>
                      <a:endParaRPr lang="en-US" b="1" i="1" dirty="0" smtClean="0">
                        <a:latin typeface="Arial Black" pitchFamily="34" charset="0"/>
                      </a:endParaRPr>
                    </a:p>
                    <a:p>
                      <a:r>
                        <a:rPr lang="en-US" b="1" i="1" dirty="0" smtClean="0">
                          <a:latin typeface="Arial Black" pitchFamily="34" charset="0"/>
                        </a:rPr>
                        <a:t>ICAHN SCHOOL OF MEDICINE AT MOUNT SINAI, USA</a:t>
                      </a:r>
                      <a:endParaRPr lang="en-US" b="1" i="1" dirty="0">
                        <a:latin typeface="Arial Black" pitchFamily="34" charset="0"/>
                      </a:endParaRPr>
                    </a:p>
                  </a:txBody>
                  <a:tcPr/>
                </a:tc>
              </a:tr>
              <a:tr h="1040525">
                <a:tc>
                  <a:txBody>
                    <a:bodyPr/>
                    <a:lstStyle/>
                    <a:p>
                      <a:endParaRPr lang="en-US" b="1" i="1" dirty="0" smtClean="0">
                        <a:latin typeface="Arial Black" pitchFamily="34" charset="0"/>
                      </a:endParaRPr>
                    </a:p>
                    <a:p>
                      <a:r>
                        <a:rPr lang="en-US" b="1" i="1" dirty="0" smtClean="0">
                          <a:latin typeface="Arial Black" pitchFamily="34" charset="0"/>
                        </a:rPr>
                        <a:t>TERESA ROBLEDO, MD</a:t>
                      </a:r>
                      <a:endParaRPr lang="en-US" b="1" i="1" dirty="0">
                        <a:latin typeface="Arial Black" pitchFamily="34" charset="0"/>
                      </a:endParaRPr>
                    </a:p>
                  </a:txBody>
                  <a:tcPr/>
                </a:tc>
                <a:tc>
                  <a:txBody>
                    <a:bodyPr/>
                    <a:lstStyle/>
                    <a:p>
                      <a:r>
                        <a:rPr lang="en-US" sz="2000" b="1" i="1" kern="1200" dirty="0" smtClean="0">
                          <a:solidFill>
                            <a:schemeClr val="dk1"/>
                          </a:solidFill>
                          <a:effectLst/>
                          <a:latin typeface="Arial Black" pitchFamily="34" charset="0"/>
                          <a:ea typeface="+mn-ea"/>
                          <a:cs typeface="+mn-cs"/>
                        </a:rPr>
                        <a:t>Spanish Agency for Consumer Affairs, Food Safety and Nutrition (AECOSAN), SPAIN</a:t>
                      </a:r>
                      <a:endParaRPr lang="en-US" sz="2000" b="1" i="1" dirty="0">
                        <a:latin typeface="Arial Black" pitchFamily="34" charset="0"/>
                      </a:endParaRPr>
                    </a:p>
                  </a:txBody>
                  <a:tcPr/>
                </a:tc>
              </a:tr>
              <a:tr h="518109">
                <a:tc>
                  <a:txBody>
                    <a:bodyPr/>
                    <a:lstStyle/>
                    <a:p>
                      <a:endParaRPr lang="en-US" b="1" i="1" dirty="0" smtClean="0">
                        <a:latin typeface="Arial Black" pitchFamily="34" charset="0"/>
                      </a:endParaRPr>
                    </a:p>
                    <a:p>
                      <a:r>
                        <a:rPr lang="en-US" b="1" i="1" dirty="0" smtClean="0">
                          <a:latin typeface="Arial Black" pitchFamily="34" charset="0"/>
                        </a:rPr>
                        <a:t>IÑAKI</a:t>
                      </a:r>
                      <a:r>
                        <a:rPr lang="en-US" b="1" i="1" baseline="0" dirty="0" smtClean="0">
                          <a:latin typeface="Arial Black" pitchFamily="34" charset="0"/>
                        </a:rPr>
                        <a:t> MARINA, MD</a:t>
                      </a:r>
                      <a:endParaRPr lang="en-US" b="1" i="1" dirty="0">
                        <a:latin typeface="Arial Black" pitchFamily="34" charset="0"/>
                      </a:endParaRPr>
                    </a:p>
                  </a:txBody>
                  <a:tcPr/>
                </a:tc>
                <a:tc>
                  <a:txBody>
                    <a:bodyPr/>
                    <a:lstStyle/>
                    <a:p>
                      <a:endParaRPr lang="en-US" sz="1800" b="1" i="1" kern="1200" dirty="0" smtClean="0">
                        <a:solidFill>
                          <a:schemeClr val="dk1"/>
                        </a:solidFill>
                        <a:effectLst/>
                        <a:latin typeface="Arial Black" pitchFamily="34" charset="0"/>
                        <a:ea typeface="+mn-ea"/>
                        <a:cs typeface="+mn-cs"/>
                      </a:endParaRPr>
                    </a:p>
                    <a:p>
                      <a:r>
                        <a:rPr lang="en-US" sz="2000" b="1" i="1" kern="1200" dirty="0" smtClean="0">
                          <a:solidFill>
                            <a:schemeClr val="dk1"/>
                          </a:solidFill>
                          <a:effectLst/>
                          <a:latin typeface="Arial Black" pitchFamily="34" charset="0"/>
                          <a:ea typeface="+mn-ea"/>
                          <a:cs typeface="+mn-cs"/>
                        </a:rPr>
                        <a:t>Catalan Health Institute, Spain</a:t>
                      </a:r>
                      <a:endParaRPr lang="en-US" sz="2000" b="1" i="1" dirty="0">
                        <a:latin typeface="Arial Black" pitchFamily="34" charset="0"/>
                      </a:endParaRPr>
                    </a:p>
                  </a:txBody>
                  <a:tcPr/>
                </a:tc>
              </a:tr>
            </a:tbl>
          </a:graphicData>
        </a:graphic>
      </p:graphicFrame>
    </p:spTree>
    <p:extLst>
      <p:ext uri="{BB962C8B-B14F-4D97-AF65-F5344CB8AC3E}">
        <p14:creationId xmlns:p14="http://schemas.microsoft.com/office/powerpoint/2010/main" val="2250351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855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197582" y="59250"/>
            <a:ext cx="1036410" cy="1133954"/>
          </a:xfrm>
          <a:prstGeom prst="rect">
            <a:avLst/>
          </a:prstGeom>
        </p:spPr>
      </p:pic>
      <p:sp>
        <p:nvSpPr>
          <p:cNvPr id="9" name="1 Título"/>
          <p:cNvSpPr txBox="1">
            <a:spLocks/>
          </p:cNvSpPr>
          <p:nvPr/>
        </p:nvSpPr>
        <p:spPr>
          <a:xfrm>
            <a:off x="1765737" y="312439"/>
            <a:ext cx="8986345" cy="880765"/>
          </a:xfrm>
          <a:prstGeom prst="rect">
            <a:avLst/>
          </a:prstGeom>
        </p:spPr>
        <p:txBody>
          <a:bodyPr vert="horz" lIns="91440" tIns="45720" rIns="91440" bIns="45720" rtlCol="0" anchor="ctr">
            <a:noAutofit/>
          </a:bodyPr>
          <a:lstStyle/>
          <a:p>
            <a:pPr algn="ctr">
              <a:spcBef>
                <a:spcPct val="0"/>
              </a:spcBef>
              <a:defRPr/>
            </a:pPr>
            <a:r>
              <a:rPr lang="es-ES" altLang="es-ES" sz="3200" b="1" i="1" dirty="0" smtClean="0">
                <a:solidFill>
                  <a:srgbClr val="C00000"/>
                </a:solidFill>
                <a:latin typeface="Arial Black" pitchFamily="34" charset="0"/>
                <a:cs typeface="Arial" pitchFamily="34" charset="0"/>
              </a:rPr>
              <a:t>MEAN SCORES </a:t>
            </a:r>
          </a:p>
          <a:p>
            <a:pPr algn="ctr">
              <a:spcBef>
                <a:spcPct val="0"/>
              </a:spcBef>
              <a:defRPr/>
            </a:pPr>
            <a:r>
              <a:rPr lang="es-ES" altLang="es-ES" sz="3200" b="1" i="1" dirty="0" err="1" smtClean="0">
                <a:solidFill>
                  <a:srgbClr val="C00000"/>
                </a:solidFill>
                <a:latin typeface="Arial Black" pitchFamily="34" charset="0"/>
                <a:cs typeface="Arial" pitchFamily="34" charset="0"/>
              </a:rPr>
              <a:t>Including</a:t>
            </a:r>
            <a:r>
              <a:rPr lang="es-ES" altLang="es-ES" sz="3200" b="1" i="1" dirty="0" smtClean="0">
                <a:solidFill>
                  <a:srgbClr val="C00000"/>
                </a:solidFill>
                <a:latin typeface="Arial Black" pitchFamily="34" charset="0"/>
                <a:cs typeface="Arial" pitchFamily="34" charset="0"/>
              </a:rPr>
              <a:t> </a:t>
            </a:r>
            <a:r>
              <a:rPr lang="es-ES" altLang="es-ES" sz="3200" b="1" i="1" dirty="0" err="1" smtClean="0">
                <a:solidFill>
                  <a:srgbClr val="C00000"/>
                </a:solidFill>
                <a:latin typeface="Arial Black" pitchFamily="34" charset="0"/>
                <a:cs typeface="Arial" pitchFamily="34" charset="0"/>
              </a:rPr>
              <a:t>Screening</a:t>
            </a:r>
            <a:r>
              <a:rPr lang="es-ES" altLang="es-ES" sz="3200" b="1" i="1" dirty="0" smtClean="0">
                <a:solidFill>
                  <a:srgbClr val="C00000"/>
                </a:solidFill>
                <a:latin typeface="Arial Black" pitchFamily="34" charset="0"/>
                <a:cs typeface="Arial" pitchFamily="34" charset="0"/>
              </a:rPr>
              <a:t> / </a:t>
            </a:r>
            <a:r>
              <a:rPr lang="es-ES" altLang="es-ES" sz="3200" b="1" i="1" dirty="0" err="1" smtClean="0">
                <a:solidFill>
                  <a:srgbClr val="C00000"/>
                </a:solidFill>
                <a:latin typeface="Arial Black" pitchFamily="34" charset="0"/>
                <a:cs typeface="Arial" pitchFamily="34" charset="0"/>
              </a:rPr>
              <a:t>Workshops</a:t>
            </a:r>
            <a:endParaRPr lang="es-ES" altLang="es-ES" sz="3200" b="1" i="1" dirty="0" smtClean="0">
              <a:solidFill>
                <a:srgbClr val="C00000"/>
              </a:solidFill>
              <a:latin typeface="Arial Black" pitchFamily="34" charset="0"/>
              <a:cs typeface="Arial" pitchFamily="34" charset="0"/>
            </a:endParaRPr>
          </a:p>
          <a:p>
            <a:pPr algn="ctr">
              <a:spcBef>
                <a:spcPct val="0"/>
              </a:spcBef>
              <a:defRPr/>
            </a:pPr>
            <a:endParaRPr lang="es-ES" altLang="es-ES" sz="2800" dirty="0">
              <a:solidFill>
                <a:prstClr val="black"/>
              </a:solidFill>
              <a:latin typeface="Candara"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1095181605"/>
              </p:ext>
            </p:extLst>
          </p:nvPr>
        </p:nvGraphicFramePr>
        <p:xfrm>
          <a:off x="515036" y="1546036"/>
          <a:ext cx="5686588" cy="48286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a:graphicFrameLocks/>
          </p:cNvGraphicFramePr>
          <p:nvPr>
            <p:extLst>
              <p:ext uri="{D42A27DB-BD31-4B8C-83A1-F6EECF244321}">
                <p14:modId xmlns:p14="http://schemas.microsoft.com/office/powerpoint/2010/main" val="1930207810"/>
              </p:ext>
            </p:extLst>
          </p:nvPr>
        </p:nvGraphicFramePr>
        <p:xfrm>
          <a:off x="6092981" y="1546036"/>
          <a:ext cx="5776111" cy="47894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
          <p:cNvSpPr txBox="1"/>
          <p:nvPr/>
        </p:nvSpPr>
        <p:spPr>
          <a:xfrm>
            <a:off x="11074009" y="3282563"/>
            <a:ext cx="823254" cy="340559"/>
          </a:xfrm>
          <a:prstGeom prst="rect">
            <a:avLst/>
          </a:prstGeom>
          <a:solidFill>
            <a:sysClr val="window" lastClr="FFFFFF"/>
          </a:solidFill>
          <a:ln>
            <a:solidFill>
              <a:sysClr val="windowText" lastClr="000000"/>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prstClr val="black"/>
                </a:solidFill>
              </a:rPr>
              <a:t>P=0.003</a:t>
            </a:r>
            <a:endParaRPr lang="en-US" sz="1600" b="1" dirty="0">
              <a:solidFill>
                <a:prstClr val="black"/>
              </a:solidFill>
            </a:endParaRPr>
          </a:p>
        </p:txBody>
      </p:sp>
      <p:sp>
        <p:nvSpPr>
          <p:cNvPr id="12" name="TextBox 1"/>
          <p:cNvSpPr txBox="1"/>
          <p:nvPr/>
        </p:nvSpPr>
        <p:spPr>
          <a:xfrm>
            <a:off x="5298873" y="2628752"/>
            <a:ext cx="794108" cy="369223"/>
          </a:xfrm>
          <a:prstGeom prst="rect">
            <a:avLst/>
          </a:prstGeom>
          <a:solidFill>
            <a:sysClr val="window" lastClr="FFFFFF"/>
          </a:solidFill>
          <a:ln>
            <a:solidFill>
              <a:sysClr val="windowText" lastClr="000000"/>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prstClr val="black"/>
                </a:solidFill>
              </a:rPr>
              <a:t>P=0.02</a:t>
            </a:r>
          </a:p>
        </p:txBody>
      </p:sp>
      <p:cxnSp>
        <p:nvCxnSpPr>
          <p:cNvPr id="3" name="Straight Connector 2"/>
          <p:cNvCxnSpPr/>
          <p:nvPr/>
        </p:nvCxnSpPr>
        <p:spPr>
          <a:xfrm>
            <a:off x="2522483" y="1114374"/>
            <a:ext cx="76778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110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adroTexto 3"/>
          <p:cNvSpPr txBox="1">
            <a:spLocks noChangeArrowheads="1"/>
          </p:cNvSpPr>
          <p:nvPr/>
        </p:nvSpPr>
        <p:spPr bwMode="auto">
          <a:xfrm>
            <a:off x="8788401" y="4027489"/>
            <a:ext cx="360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s-ES" sz="4400" dirty="0">
              <a:solidFill>
                <a:srgbClr val="11BD27"/>
              </a:solidFill>
            </a:endParaRPr>
          </a:p>
        </p:txBody>
      </p:sp>
      <p:sp>
        <p:nvSpPr>
          <p:cNvPr id="36867" name="CuadroTexto 7"/>
          <p:cNvSpPr txBox="1">
            <a:spLocks noChangeArrowheads="1"/>
          </p:cNvSpPr>
          <p:nvPr/>
        </p:nvSpPr>
        <p:spPr bwMode="auto">
          <a:xfrm>
            <a:off x="8788401" y="4748213"/>
            <a:ext cx="3603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s-ES" sz="4400" dirty="0">
              <a:solidFill>
                <a:srgbClr val="11BD27"/>
              </a:solidFill>
            </a:endParaRPr>
          </a:p>
        </p:txBody>
      </p:sp>
      <p:pic>
        <p:nvPicPr>
          <p:cNvPr id="3687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897" y="4190299"/>
            <a:ext cx="24082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12"/>
          <p:cNvSpPr/>
          <p:nvPr/>
        </p:nvSpPr>
        <p:spPr bwMode="auto">
          <a:xfrm>
            <a:off x="177963" y="3598823"/>
            <a:ext cx="3180101" cy="523220"/>
          </a:xfrm>
          <a:prstGeom prst="rect">
            <a:avLst/>
          </a:prstGeom>
        </p:spPr>
        <p:txBody>
          <a:bodyPr wrap="none">
            <a:spAutoFit/>
          </a:bodyPr>
          <a:lstStyle/>
          <a:p>
            <a:pPr>
              <a:defRPr/>
            </a:pPr>
            <a:r>
              <a:rPr lang="en-US" sz="2800" b="1" i="1" dirty="0">
                <a:solidFill>
                  <a:srgbClr val="C00000"/>
                </a:solidFill>
                <a:latin typeface="Arial Black" pitchFamily="34" charset="0"/>
                <a:cs typeface="Arial" pitchFamily="34" charset="0"/>
              </a:rPr>
              <a:t> </a:t>
            </a:r>
            <a:r>
              <a:rPr lang="en-US" sz="2800" b="1" i="1" dirty="0" smtClean="0">
                <a:solidFill>
                  <a:srgbClr val="C00000"/>
                </a:solidFill>
                <a:latin typeface="Arial Black" pitchFamily="34" charset="0"/>
                <a:cs typeface="Arial" pitchFamily="34" charset="0"/>
              </a:rPr>
              <a:t>      Workshops</a:t>
            </a:r>
            <a:endParaRPr lang="en-US" sz="2800" b="1" i="1" dirty="0">
              <a:solidFill>
                <a:srgbClr val="C00000"/>
              </a:solidFill>
              <a:latin typeface="Arial Black" pitchFamily="34" charset="0"/>
              <a:cs typeface="Arial" pitchFamily="34" charset="0"/>
            </a:endParaRPr>
          </a:p>
        </p:txBody>
      </p:sp>
      <p:sp>
        <p:nvSpPr>
          <p:cNvPr id="36872" name="Picture 4"/>
          <p:cNvSpPr>
            <a:spLocks noChangeAspect="1" noChangeArrowheads="1"/>
          </p:cNvSpPr>
          <p:nvPr/>
        </p:nvSpPr>
        <p:spPr bwMode="auto">
          <a:xfrm>
            <a:off x="7678739" y="3786189"/>
            <a:ext cx="25241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dirty="0"/>
          </a:p>
        </p:txBody>
      </p:sp>
      <p:sp>
        <p:nvSpPr>
          <p:cNvPr id="15" name="Rectángulo 14"/>
          <p:cNvSpPr/>
          <p:nvPr/>
        </p:nvSpPr>
        <p:spPr bwMode="auto">
          <a:xfrm>
            <a:off x="8516237" y="3630627"/>
            <a:ext cx="2576346" cy="523220"/>
          </a:xfrm>
          <a:prstGeom prst="rect">
            <a:avLst/>
          </a:prstGeom>
        </p:spPr>
        <p:txBody>
          <a:bodyPr wrap="none">
            <a:spAutoFit/>
          </a:bodyPr>
          <a:lstStyle/>
          <a:p>
            <a:pPr>
              <a:defRPr/>
            </a:pPr>
            <a:r>
              <a:rPr lang="en-US" sz="2800" b="1" i="1" dirty="0">
                <a:solidFill>
                  <a:srgbClr val="C00000"/>
                </a:solidFill>
                <a:latin typeface="Arial Black" pitchFamily="34" charset="0"/>
                <a:cs typeface="Arial" pitchFamily="34" charset="0"/>
              </a:rPr>
              <a:t>Assessment</a:t>
            </a:r>
          </a:p>
        </p:txBody>
      </p:sp>
      <p:sp>
        <p:nvSpPr>
          <p:cNvPr id="34826" name="Rectángulo 13"/>
          <p:cNvSpPr>
            <a:spLocks noChangeArrowheads="1"/>
          </p:cNvSpPr>
          <p:nvPr/>
        </p:nvSpPr>
        <p:spPr bwMode="auto">
          <a:xfrm>
            <a:off x="4941751" y="3607126"/>
            <a:ext cx="24926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800" b="1" i="1" dirty="0">
                <a:solidFill>
                  <a:srgbClr val="C00000"/>
                </a:solidFill>
                <a:latin typeface="Arial Black" pitchFamily="34" charset="0"/>
                <a:cs typeface="Arial" pitchFamily="34" charset="0"/>
              </a:rPr>
              <a:t>Peer </a:t>
            </a:r>
            <a:r>
              <a:rPr lang="en-US" sz="2800" b="1" i="1" dirty="0" smtClean="0">
                <a:solidFill>
                  <a:srgbClr val="C00000"/>
                </a:solidFill>
                <a:latin typeface="Arial Black" pitchFamily="34" charset="0"/>
                <a:cs typeface="Arial" pitchFamily="34" charset="0"/>
              </a:rPr>
              <a:t>Group </a:t>
            </a:r>
            <a:endParaRPr lang="en-US" sz="2800" b="1" i="1" dirty="0">
              <a:solidFill>
                <a:srgbClr val="C00000"/>
              </a:solidFill>
              <a:latin typeface="Arial Black" pitchFamily="34" charset="0"/>
              <a:cs typeface="Arial" pitchFamily="34" charset="0"/>
            </a:endParaRPr>
          </a:p>
        </p:txBody>
      </p:sp>
      <p:sp>
        <p:nvSpPr>
          <p:cNvPr id="36875" name="Imagen 3"/>
          <p:cNvSpPr>
            <a:spLocks noChangeAspect="1"/>
          </p:cNvSpPr>
          <p:nvPr/>
        </p:nvSpPr>
        <p:spPr bwMode="auto">
          <a:xfrm>
            <a:off x="4587876" y="3787776"/>
            <a:ext cx="23987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dirty="0"/>
          </a:p>
        </p:txBody>
      </p:sp>
      <p:sp>
        <p:nvSpPr>
          <p:cNvPr id="16" name="Título 1"/>
          <p:cNvSpPr txBox="1">
            <a:spLocks/>
          </p:cNvSpPr>
          <p:nvPr/>
        </p:nvSpPr>
        <p:spPr>
          <a:xfrm>
            <a:off x="3408451" y="152516"/>
            <a:ext cx="5575565" cy="769441"/>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onsolas" pitchFamily="49"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onsolas" pitchFamily="49"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onsolas" pitchFamily="49"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onsolas" pitchFamily="49"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s-ES" b="1" i="1" u="heavy" dirty="0" smtClean="0">
                <a:solidFill>
                  <a:srgbClr val="C00000"/>
                </a:solidFill>
                <a:latin typeface="Arial Black" pitchFamily="34" charset="0"/>
                <a:ea typeface="ＭＳ Ｐゴシック" pitchFamily="34" charset="-128"/>
                <a:cs typeface="Arial" pitchFamily="34" charset="0"/>
              </a:rPr>
              <a:t>Study Hypothesis</a:t>
            </a:r>
            <a:endParaRPr lang="en-US" altLang="es-ES" b="1" i="1" u="heavy" dirty="0">
              <a:solidFill>
                <a:srgbClr val="C00000"/>
              </a:solidFill>
              <a:latin typeface="Arial Black" pitchFamily="34" charset="0"/>
              <a:ea typeface="ＭＳ Ｐゴシック" pitchFamily="34" charset="-128"/>
              <a:cs typeface="Arial" pitchFamily="34" charset="0"/>
            </a:endParaRPr>
          </a:p>
        </p:txBody>
      </p:sp>
      <p:sp>
        <p:nvSpPr>
          <p:cNvPr id="2" name="1 Pentágono"/>
          <p:cNvSpPr/>
          <p:nvPr/>
        </p:nvSpPr>
        <p:spPr>
          <a:xfrm>
            <a:off x="1957915" y="6091174"/>
            <a:ext cx="6101108" cy="432048"/>
          </a:xfrm>
          <a:prstGeom prst="homePlate">
            <a:avLst>
              <a:gd name="adj" fmla="val 265422"/>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b="1" dirty="0">
                <a:solidFill>
                  <a:srgbClr val="FFFFFF"/>
                </a:solidFill>
                <a:latin typeface="Arial Black" pitchFamily="34" charset="0"/>
              </a:rPr>
              <a:t>Learning</a:t>
            </a:r>
            <a:r>
              <a:rPr lang="en-US" sz="2400" b="1" dirty="0">
                <a:solidFill>
                  <a:srgbClr val="FFFFFF"/>
                </a:solidFill>
                <a:effectLst>
                  <a:outerShdw blurRad="38100" dist="38100" dir="2700000" algn="tl">
                    <a:srgbClr val="DDDDDD"/>
                  </a:outerShdw>
                </a:effectLst>
                <a:latin typeface="Arial Black" pitchFamily="34" charset="0"/>
              </a:rPr>
              <a:t> </a:t>
            </a:r>
            <a:r>
              <a:rPr lang="en-US" sz="2400" b="1" dirty="0">
                <a:solidFill>
                  <a:srgbClr val="FFFFFF"/>
                </a:solidFill>
                <a:latin typeface="Arial Black" pitchFamily="34" charset="0"/>
              </a:rPr>
              <a:t>process</a:t>
            </a:r>
          </a:p>
        </p:txBody>
      </p:sp>
      <p:pic>
        <p:nvPicPr>
          <p:cNvPr id="36880" name="Imagen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3475" y="4217613"/>
            <a:ext cx="2419022" cy="165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2280" y="4289052"/>
            <a:ext cx="2548922" cy="158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47291" y="1133718"/>
            <a:ext cx="12281343" cy="2210862"/>
          </a:xfrm>
          <a:prstGeom prst="rect">
            <a:avLst/>
          </a:prstGeom>
        </p:spPr>
        <p:txBody>
          <a:bodyPr wrap="square">
            <a:spAutoFit/>
          </a:bodyPr>
          <a:lstStyle/>
          <a:p>
            <a:pPr marL="457200" indent="-457200">
              <a:buFont typeface="Arial" pitchFamily="34" charset="0"/>
              <a:buChar char="•"/>
            </a:pPr>
            <a:r>
              <a:rPr lang="en-US" altLang="ja-JP" sz="3200" b="1" i="1" dirty="0" smtClean="0">
                <a:solidFill>
                  <a:schemeClr val="accent5">
                    <a:lumMod val="75000"/>
                  </a:schemeClr>
                </a:solidFill>
                <a:latin typeface="Arial Black" pitchFamily="34" charset="0"/>
                <a:cs typeface="Arial" pitchFamily="34" charset="0"/>
              </a:rPr>
              <a:t>Peer Support is a Proven Beneficial Strategy for Substance Abuse</a:t>
            </a:r>
          </a:p>
          <a:p>
            <a:pPr marL="457200" indent="-457200">
              <a:lnSpc>
                <a:spcPts val="5000"/>
              </a:lnSpc>
              <a:buFont typeface="Arial" pitchFamily="34" charset="0"/>
              <a:buChar char="•"/>
            </a:pPr>
            <a:r>
              <a:rPr lang="en-US" altLang="ja-JP" sz="3200" b="1" i="1" dirty="0" smtClean="0">
                <a:solidFill>
                  <a:schemeClr val="accent5">
                    <a:lumMod val="75000"/>
                  </a:schemeClr>
                </a:solidFill>
                <a:latin typeface="Arial Black" pitchFamily="34" charset="0"/>
                <a:cs typeface="Arial" pitchFamily="34" charset="0"/>
              </a:rPr>
              <a:t>Why not to Consider a Similar Peer Support </a:t>
            </a:r>
          </a:p>
          <a:p>
            <a:r>
              <a:rPr lang="en-US" altLang="ja-JP" sz="3200" b="1" i="1" dirty="0">
                <a:solidFill>
                  <a:schemeClr val="accent5">
                    <a:lumMod val="75000"/>
                  </a:schemeClr>
                </a:solidFill>
                <a:latin typeface="Arial Black" pitchFamily="34" charset="0"/>
                <a:cs typeface="Arial" pitchFamily="34" charset="0"/>
              </a:rPr>
              <a:t> </a:t>
            </a:r>
            <a:r>
              <a:rPr lang="en-US" altLang="ja-JP" sz="3200" b="1" i="1" dirty="0" smtClean="0">
                <a:solidFill>
                  <a:schemeClr val="accent5">
                    <a:lumMod val="75000"/>
                  </a:schemeClr>
                </a:solidFill>
                <a:latin typeface="Arial Black" pitchFamily="34" charset="0"/>
                <a:cs typeface="Arial" pitchFamily="34" charset="0"/>
              </a:rPr>
              <a:t>  Strategy to Modify CV Global Risk Frs. &amp; Behavior ?</a:t>
            </a:r>
            <a:endParaRPr lang="en-US" sz="3200" b="1" i="1" dirty="0">
              <a:solidFill>
                <a:srgbClr val="C00000"/>
              </a:solidFill>
              <a:latin typeface="Arial Black" pitchFamily="34" charset="0"/>
              <a:cs typeface="Arial" pitchFamily="34" charset="0"/>
            </a:endParaRPr>
          </a:p>
        </p:txBody>
      </p:sp>
    </p:spTree>
    <p:extLst>
      <p:ext uri="{BB962C8B-B14F-4D97-AF65-F5344CB8AC3E}">
        <p14:creationId xmlns:p14="http://schemas.microsoft.com/office/powerpoint/2010/main" val="2907433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Imagen 2"/>
          <p:cNvPicPr>
            <a:picLocks noChangeAspect="1"/>
          </p:cNvPicPr>
          <p:nvPr/>
        </p:nvPicPr>
        <p:blipFill>
          <a:blip r:embed="rId3" cstate="print"/>
          <a:srcRect/>
          <a:stretch>
            <a:fillRect/>
          </a:stretch>
        </p:blipFill>
        <p:spPr bwMode="auto">
          <a:xfrm>
            <a:off x="835572" y="2268832"/>
            <a:ext cx="4099498" cy="2779189"/>
          </a:xfrm>
          <a:prstGeom prst="rect">
            <a:avLst/>
          </a:prstGeom>
          <a:noFill/>
          <a:ln w="9525">
            <a:noFill/>
            <a:miter lim="800000"/>
            <a:headEnd/>
            <a:tailEnd/>
          </a:ln>
        </p:spPr>
      </p:pic>
      <p:sp>
        <p:nvSpPr>
          <p:cNvPr id="9" name="CuadroTexto 1"/>
          <p:cNvSpPr txBox="1"/>
          <p:nvPr/>
        </p:nvSpPr>
        <p:spPr>
          <a:xfrm>
            <a:off x="1832091" y="426786"/>
            <a:ext cx="6840760" cy="707886"/>
          </a:xfrm>
          <a:prstGeom prst="rect">
            <a:avLst/>
          </a:prstGeom>
          <a:noFill/>
        </p:spPr>
        <p:txBody>
          <a:bodyPr wrap="square" rtlCol="0">
            <a:spAutoFit/>
          </a:bodyPr>
          <a:lstStyle/>
          <a:p>
            <a:r>
              <a:rPr lang="en-US" sz="4000" b="1" i="1" u="heavy" dirty="0" smtClean="0">
                <a:solidFill>
                  <a:srgbClr val="C00000"/>
                </a:solidFill>
                <a:latin typeface="Arial Black" pitchFamily="34" charset="0"/>
                <a:cs typeface="Arial" panose="020B0604020202020204" pitchFamily="34" charset="0"/>
              </a:rPr>
              <a:t>Background</a:t>
            </a:r>
            <a:endParaRPr lang="es-ES" sz="4000" b="1" i="1" u="heavy" dirty="0">
              <a:solidFill>
                <a:srgbClr val="C00000"/>
              </a:solidFill>
              <a:latin typeface="Arial Black" pitchFamily="34" charset="0"/>
              <a:cs typeface="Arial" panose="020B0604020202020204" pitchFamily="34" charset="0"/>
            </a:endParaRPr>
          </a:p>
        </p:txBody>
      </p:sp>
      <p:sp>
        <p:nvSpPr>
          <p:cNvPr id="10" name="CuadroTexto 1"/>
          <p:cNvSpPr txBox="1"/>
          <p:nvPr/>
        </p:nvSpPr>
        <p:spPr>
          <a:xfrm>
            <a:off x="835572" y="5393176"/>
            <a:ext cx="4049204" cy="1231363"/>
          </a:xfrm>
          <a:prstGeom prst="rect">
            <a:avLst/>
          </a:prstGeom>
          <a:noFill/>
        </p:spPr>
        <p:txBody>
          <a:bodyPr wrap="square" rtlCol="0">
            <a:spAutoFit/>
          </a:bodyPr>
          <a:lstStyle/>
          <a:p>
            <a:pPr algn="ctr">
              <a:lnSpc>
                <a:spcPts val="2200"/>
              </a:lnSpc>
            </a:pPr>
            <a:r>
              <a:rPr lang="en-US" sz="2400" b="1" i="1" dirty="0" smtClean="0">
                <a:solidFill>
                  <a:srgbClr val="0070C0"/>
                </a:solidFill>
                <a:latin typeface="Arial Black" pitchFamily="34" charset="0"/>
              </a:rPr>
              <a:t>Community-based Program In </a:t>
            </a:r>
          </a:p>
          <a:p>
            <a:pPr algn="ctr">
              <a:lnSpc>
                <a:spcPts val="2200"/>
              </a:lnSpc>
            </a:pPr>
            <a:r>
              <a:rPr lang="en-US" sz="2800" b="1" i="1" dirty="0" smtClean="0">
                <a:solidFill>
                  <a:srgbClr val="0070C0"/>
                </a:solidFill>
                <a:latin typeface="Arial Black" pitchFamily="34" charset="0"/>
              </a:rPr>
              <a:t>7 </a:t>
            </a:r>
            <a:r>
              <a:rPr lang="en-US" sz="2400" b="1" i="1" dirty="0">
                <a:solidFill>
                  <a:srgbClr val="0070C0"/>
                </a:solidFill>
                <a:latin typeface="Arial Black" pitchFamily="34" charset="0"/>
              </a:rPr>
              <a:t>M</a:t>
            </a:r>
            <a:r>
              <a:rPr lang="en-US" sz="2400" b="1" i="1" dirty="0" smtClean="0">
                <a:solidFill>
                  <a:srgbClr val="0070C0"/>
                </a:solidFill>
                <a:latin typeface="Arial Black" pitchFamily="34" charset="0"/>
              </a:rPr>
              <a:t>unicipalities (Spain</a:t>
            </a:r>
            <a:r>
              <a:rPr lang="en-US" sz="2400" b="1" dirty="0">
                <a:solidFill>
                  <a:srgbClr val="0070C0"/>
                </a:solidFill>
                <a:latin typeface="Arial Black" pitchFamily="34" charset="0"/>
              </a:rPr>
              <a:t>)</a:t>
            </a:r>
            <a:endParaRPr lang="es-ES" sz="2400" b="1" dirty="0">
              <a:solidFill>
                <a:srgbClr val="0070C0"/>
              </a:solidFill>
              <a:latin typeface="Arial Black" pitchFamily="34" charset="0"/>
            </a:endParaRPr>
          </a:p>
        </p:txBody>
      </p:sp>
      <p:grpSp>
        <p:nvGrpSpPr>
          <p:cNvPr id="11" name="27 Grupo"/>
          <p:cNvGrpSpPr>
            <a:grpSpLocks/>
          </p:cNvGrpSpPr>
          <p:nvPr/>
        </p:nvGrpSpPr>
        <p:grpSpPr bwMode="auto">
          <a:xfrm>
            <a:off x="5945625" y="426786"/>
            <a:ext cx="5610499" cy="3561890"/>
            <a:chOff x="1835696" y="980728"/>
            <a:chExt cx="5000625" cy="3324225"/>
          </a:xfrm>
        </p:grpSpPr>
        <p:pic>
          <p:nvPicPr>
            <p:cNvPr id="12" name="Picture 12" descr="http://click.infospace.com/ClickHandler.ashx?du=http%3a%2f%2fradiopartyfm.com.ar%2fnews%2fsyst%2fmapa_mundi10.jpg&amp;ru=http%3a%2f%2fradiopartyfm.com.ar%2fnews%2fsyst%2fmapa_mundi10.jpg&amp;ld=20130502&amp;ap=15&amp;app=1&amp;c=iminentxml2.es.default&amp;s=iminentxml2&amp;coi=372380&amp;cop=main-title&amp;euip=95.23.115.3&amp;npp=15&amp;p=0&amp;pp=0&amp;pvaid=82ab28e3c0fa4e1ca56bb144d1e0fc7d&amp;ep=15&amp;mid=9&amp;hash=0D8C01799819CFEA22DDFCE832C60D18"/>
            <p:cNvPicPr>
              <a:picLocks noChangeAspect="1" noChangeArrowheads="1"/>
            </p:cNvPicPr>
            <p:nvPr/>
          </p:nvPicPr>
          <p:blipFill>
            <a:blip r:embed="rId4" cstate="print"/>
            <a:srcRect/>
            <a:stretch>
              <a:fillRect/>
            </a:stretch>
          </p:blipFill>
          <p:spPr bwMode="auto">
            <a:xfrm>
              <a:off x="1835696" y="980728"/>
              <a:ext cx="5000625" cy="3324225"/>
            </a:xfrm>
            <a:prstGeom prst="rect">
              <a:avLst/>
            </a:prstGeom>
            <a:noFill/>
            <a:ln w="38100">
              <a:solidFill>
                <a:srgbClr val="0070C0"/>
              </a:solidFill>
              <a:miter lim="800000"/>
              <a:headEnd/>
              <a:tailEnd/>
            </a:ln>
          </p:spPr>
        </p:pic>
        <p:sp>
          <p:nvSpPr>
            <p:cNvPr id="14" name="29 Elipse"/>
            <p:cNvSpPr/>
            <p:nvPr/>
          </p:nvSpPr>
          <p:spPr>
            <a:xfrm>
              <a:off x="3462175" y="3010418"/>
              <a:ext cx="144184" cy="144221"/>
            </a:xfrm>
            <a:prstGeom prst="ellipse">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30 Elipse"/>
            <p:cNvSpPr/>
            <p:nvPr/>
          </p:nvSpPr>
          <p:spPr>
            <a:xfrm>
              <a:off x="4283424" y="2636608"/>
              <a:ext cx="144183" cy="144222"/>
            </a:xfrm>
            <a:prstGeom prst="ellipse">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 name="31 CuadroTexto"/>
            <p:cNvSpPr txBox="1">
              <a:spLocks noChangeArrowheads="1"/>
            </p:cNvSpPr>
            <p:nvPr/>
          </p:nvSpPr>
          <p:spPr bwMode="auto">
            <a:xfrm>
              <a:off x="2120911" y="2925052"/>
              <a:ext cx="1226168" cy="593133"/>
            </a:xfrm>
            <a:prstGeom prst="rect">
              <a:avLst/>
            </a:prstGeom>
            <a:noFill/>
            <a:ln w="38100">
              <a:solidFill>
                <a:srgbClr val="0070C0"/>
              </a:solidFill>
              <a:miter lim="800000"/>
              <a:headEnd/>
              <a:tailEnd/>
            </a:ln>
          </p:spPr>
          <p:txBody>
            <a:bodyPr wrap="square">
              <a:spAutoFit/>
            </a:bodyPr>
            <a:lstStyle/>
            <a:p>
              <a:r>
                <a:rPr lang="es-ES" sz="1600" b="1" dirty="0" err="1">
                  <a:latin typeface="Arial Black" pitchFamily="34" charset="0"/>
                </a:rPr>
                <a:t>Grenada</a:t>
              </a:r>
              <a:r>
                <a:rPr lang="es-ES" sz="1600" b="1" dirty="0">
                  <a:latin typeface="Arial Black" pitchFamily="34" charset="0"/>
                </a:rPr>
                <a:t> Island</a:t>
              </a:r>
            </a:p>
          </p:txBody>
        </p:sp>
        <p:cxnSp>
          <p:nvCxnSpPr>
            <p:cNvPr id="17" name="32 Conector recto de flecha"/>
            <p:cNvCxnSpPr/>
            <p:nvPr/>
          </p:nvCxnSpPr>
          <p:spPr>
            <a:xfrm>
              <a:off x="2987469" y="3140495"/>
              <a:ext cx="359611"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33 CuadroTexto"/>
            <p:cNvSpPr txBox="1">
              <a:spLocks noChangeArrowheads="1"/>
            </p:cNvSpPr>
            <p:nvPr/>
          </p:nvSpPr>
          <p:spPr bwMode="auto">
            <a:xfrm>
              <a:off x="4532751" y="2287221"/>
              <a:ext cx="1120469" cy="593133"/>
            </a:xfrm>
            <a:prstGeom prst="rect">
              <a:avLst/>
            </a:prstGeom>
            <a:noFill/>
            <a:ln w="38100">
              <a:solidFill>
                <a:srgbClr val="0070C0"/>
              </a:solidFill>
              <a:miter lim="800000"/>
              <a:headEnd/>
              <a:tailEnd/>
            </a:ln>
          </p:spPr>
          <p:txBody>
            <a:bodyPr>
              <a:spAutoFit/>
            </a:bodyPr>
            <a:lstStyle/>
            <a:p>
              <a:r>
                <a:rPr lang="es-ES" sz="1600" b="1" dirty="0">
                  <a:latin typeface="Arial Black" pitchFamily="34" charset="0"/>
                </a:rPr>
                <a:t>Cardona </a:t>
              </a:r>
              <a:r>
                <a:rPr lang="es-ES" sz="1400" b="1" dirty="0"/>
                <a:t>(</a:t>
              </a:r>
              <a:r>
                <a:rPr lang="es-ES" sz="1600" b="1" dirty="0"/>
                <a:t>Barcelona</a:t>
              </a:r>
              <a:r>
                <a:rPr lang="es-ES" sz="1400" b="1" dirty="0"/>
                <a:t>)</a:t>
              </a:r>
            </a:p>
          </p:txBody>
        </p:sp>
        <p:cxnSp>
          <p:nvCxnSpPr>
            <p:cNvPr id="19" name="34 Conector recto de flecha"/>
            <p:cNvCxnSpPr/>
            <p:nvPr/>
          </p:nvCxnSpPr>
          <p:spPr>
            <a:xfrm rot="10800000">
              <a:off x="4427607" y="2709610"/>
              <a:ext cx="359611"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28" name="27 Flecha curvada hacia abajo"/>
          <p:cNvSpPr/>
          <p:nvPr/>
        </p:nvSpPr>
        <p:spPr>
          <a:xfrm rot="9759962">
            <a:off x="4913172" y="4958733"/>
            <a:ext cx="5014746" cy="15190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3622080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poblacionsGran.jpg                                             0009F97C&#10;Disco duro                     C4DFDB79:"/>
          <p:cNvPicPr>
            <a:picLocks noGrp="1" noChangeAspect="1" noChangeArrowheads="1"/>
          </p:cNvPicPr>
          <p:nvPr>
            <p:ph idx="4294967295"/>
          </p:nvPr>
        </p:nvPicPr>
        <p:blipFill>
          <a:blip r:embed="rId2" cstate="print"/>
          <a:srcRect/>
          <a:stretch>
            <a:fillRect/>
          </a:stretch>
        </p:blipFill>
        <p:spPr>
          <a:xfrm>
            <a:off x="4943872" y="2060848"/>
            <a:ext cx="5295900" cy="3702050"/>
          </a:xfrm>
          <a:solidFill>
            <a:schemeClr val="accent5">
              <a:lumMod val="75000"/>
            </a:schemeClr>
          </a:solidFill>
        </p:spPr>
      </p:pic>
      <p:cxnSp>
        <p:nvCxnSpPr>
          <p:cNvPr id="6" name="5 Conector recto"/>
          <p:cNvCxnSpPr/>
          <p:nvPr/>
        </p:nvCxnSpPr>
        <p:spPr>
          <a:xfrm flipH="1">
            <a:off x="4370390" y="3501009"/>
            <a:ext cx="3309787" cy="1167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flipH="1">
            <a:off x="4871864" y="3501008"/>
            <a:ext cx="2592288"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H="1">
            <a:off x="4511826" y="4725145"/>
            <a:ext cx="3312367" cy="1008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H="1">
            <a:off x="5519937" y="4317806"/>
            <a:ext cx="2808313"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flipH="1">
            <a:off x="4224338" y="3140968"/>
            <a:ext cx="4895998" cy="402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H="1">
            <a:off x="4370388" y="2780929"/>
            <a:ext cx="4893964" cy="89149"/>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3143672" y="2132856"/>
            <a:ext cx="1728192" cy="646331"/>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s-ES" b="1" dirty="0">
                <a:latin typeface="Arial Black" pitchFamily="34" charset="0"/>
              </a:rPr>
              <a:t>Barcelona </a:t>
            </a:r>
            <a:r>
              <a:rPr lang="es-ES" b="1" dirty="0" smtClean="0">
                <a:latin typeface="Arial Black" pitchFamily="34" charset="0"/>
              </a:rPr>
              <a:t>N=86</a:t>
            </a:r>
            <a:endParaRPr lang="es-ES" b="1" dirty="0">
              <a:latin typeface="Arial Black" pitchFamily="34" charset="0"/>
            </a:endParaRPr>
          </a:p>
        </p:txBody>
      </p:sp>
      <p:sp>
        <p:nvSpPr>
          <p:cNvPr id="13" name="12 CuadroTexto"/>
          <p:cNvSpPr txBox="1"/>
          <p:nvPr/>
        </p:nvSpPr>
        <p:spPr>
          <a:xfrm>
            <a:off x="3143672" y="3327350"/>
            <a:ext cx="2029723" cy="369332"/>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none">
            <a:spAutoFit/>
          </a:bodyPr>
          <a:lstStyle>
            <a:defPPr>
              <a:defRPr lang="es-ES"/>
            </a:defPPr>
          </a:lstStyle>
          <a:p>
            <a:pPr>
              <a:defRPr/>
            </a:pPr>
            <a:r>
              <a:rPr lang="es-ES" b="1" dirty="0" err="1">
                <a:latin typeface="Arial Black" pitchFamily="34" charset="0"/>
              </a:rPr>
              <a:t>Cambrils</a:t>
            </a:r>
            <a:r>
              <a:rPr lang="es-ES" b="1" dirty="0">
                <a:latin typeface="Arial Black" pitchFamily="34" charset="0"/>
              </a:rPr>
              <a:t> </a:t>
            </a:r>
            <a:r>
              <a:rPr lang="es-ES" b="1" dirty="0" smtClean="0">
                <a:latin typeface="Arial Black" pitchFamily="34" charset="0"/>
              </a:rPr>
              <a:t>N=69</a:t>
            </a:r>
            <a:endParaRPr lang="es-ES" b="1" dirty="0">
              <a:latin typeface="Arial Black" pitchFamily="34" charset="0"/>
            </a:endParaRPr>
          </a:p>
        </p:txBody>
      </p:sp>
      <p:sp>
        <p:nvSpPr>
          <p:cNvPr id="14" name="13 CuadroTexto"/>
          <p:cNvSpPr txBox="1"/>
          <p:nvPr/>
        </p:nvSpPr>
        <p:spPr>
          <a:xfrm>
            <a:off x="3143672" y="4479478"/>
            <a:ext cx="2802755" cy="369332"/>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none">
            <a:spAutoFit/>
          </a:bodyPr>
          <a:lstStyle/>
          <a:p>
            <a:pPr>
              <a:defRPr/>
            </a:pPr>
            <a:r>
              <a:rPr lang="es-ES" b="1" dirty="0">
                <a:latin typeface="Arial Black" pitchFamily="34" charset="0"/>
              </a:rPr>
              <a:t>San Fernando </a:t>
            </a:r>
            <a:r>
              <a:rPr lang="es-ES" b="1" dirty="0" smtClean="0">
                <a:latin typeface="Arial Black" pitchFamily="34" charset="0"/>
              </a:rPr>
              <a:t>N=104</a:t>
            </a:r>
            <a:endParaRPr lang="es-ES" b="1" dirty="0">
              <a:latin typeface="Arial Black" pitchFamily="34" charset="0"/>
            </a:endParaRPr>
          </a:p>
        </p:txBody>
      </p:sp>
      <p:sp>
        <p:nvSpPr>
          <p:cNvPr id="15" name="14 CuadroTexto"/>
          <p:cNvSpPr txBox="1"/>
          <p:nvPr/>
        </p:nvSpPr>
        <p:spPr>
          <a:xfrm>
            <a:off x="3145504" y="5055542"/>
            <a:ext cx="3257751" cy="369332"/>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none">
            <a:spAutoFit/>
          </a:bodyPr>
          <a:lstStyle/>
          <a:p>
            <a:pPr>
              <a:defRPr/>
            </a:pPr>
            <a:r>
              <a:rPr lang="es-ES" b="1" dirty="0">
                <a:latin typeface="Arial Black" pitchFamily="34" charset="0"/>
              </a:rPr>
              <a:t>Molina de Segura </a:t>
            </a:r>
            <a:r>
              <a:rPr lang="es-ES" b="1" dirty="0" smtClean="0">
                <a:latin typeface="Arial Black" pitchFamily="34" charset="0"/>
              </a:rPr>
              <a:t>N=127</a:t>
            </a:r>
            <a:endParaRPr lang="es-ES" b="1" dirty="0">
              <a:latin typeface="Arial Black" pitchFamily="34" charset="0"/>
            </a:endParaRPr>
          </a:p>
        </p:txBody>
      </p:sp>
      <p:sp>
        <p:nvSpPr>
          <p:cNvPr id="16" name="15 CuadroTexto"/>
          <p:cNvSpPr txBox="1"/>
          <p:nvPr/>
        </p:nvSpPr>
        <p:spPr>
          <a:xfrm>
            <a:off x="3143672" y="5559598"/>
            <a:ext cx="1798890" cy="369332"/>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none">
            <a:spAutoFit/>
          </a:bodyPr>
          <a:lstStyle/>
          <a:p>
            <a:pPr>
              <a:defRPr/>
            </a:pPr>
            <a:r>
              <a:rPr lang="es-ES" b="1" dirty="0">
                <a:latin typeface="Arial Black" pitchFamily="34" charset="0"/>
              </a:rPr>
              <a:t>Guadix </a:t>
            </a:r>
            <a:r>
              <a:rPr lang="es-ES" b="1" dirty="0" smtClean="0">
                <a:latin typeface="Arial Black" pitchFamily="34" charset="0"/>
              </a:rPr>
              <a:t>N=70</a:t>
            </a:r>
            <a:endParaRPr lang="es-ES" b="1" dirty="0">
              <a:latin typeface="Arial Black" pitchFamily="34" charset="0"/>
            </a:endParaRPr>
          </a:p>
        </p:txBody>
      </p:sp>
      <p:sp>
        <p:nvSpPr>
          <p:cNvPr id="17" name="16 CuadroTexto"/>
          <p:cNvSpPr txBox="1"/>
          <p:nvPr/>
        </p:nvSpPr>
        <p:spPr>
          <a:xfrm>
            <a:off x="3143672" y="2679278"/>
            <a:ext cx="1994970" cy="369332"/>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none">
            <a:spAutoFit/>
          </a:bodyPr>
          <a:lstStyle>
            <a:defPPr>
              <a:defRPr lang="es-ES"/>
            </a:defPPr>
          </a:lstStyle>
          <a:p>
            <a:pPr>
              <a:defRPr/>
            </a:pPr>
            <a:r>
              <a:rPr lang="es-ES" b="1" dirty="0">
                <a:latin typeface="Arial Black" pitchFamily="34" charset="0"/>
              </a:rPr>
              <a:t>Manresa </a:t>
            </a:r>
            <a:r>
              <a:rPr lang="es-ES" b="1" dirty="0" smtClean="0">
                <a:latin typeface="Arial Black" pitchFamily="34" charset="0"/>
              </a:rPr>
              <a:t>N=96</a:t>
            </a:r>
            <a:endParaRPr lang="es-ES" b="1" dirty="0">
              <a:latin typeface="Arial Black" pitchFamily="34" charset="0"/>
            </a:endParaRPr>
          </a:p>
        </p:txBody>
      </p:sp>
      <p:sp>
        <p:nvSpPr>
          <p:cNvPr id="18" name="17 Abrir llave"/>
          <p:cNvSpPr/>
          <p:nvPr/>
        </p:nvSpPr>
        <p:spPr>
          <a:xfrm>
            <a:off x="2855913" y="2060849"/>
            <a:ext cx="82550" cy="3887787"/>
          </a:xfrm>
          <a:prstGeom prst="leftBrace">
            <a:avLst/>
          </a:prstGeom>
          <a:solidFill>
            <a:schemeClr val="accent5">
              <a:lumMod val="75000"/>
            </a:scheme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9" name="46 CuadroTexto"/>
          <p:cNvSpPr txBox="1">
            <a:spLocks noChangeArrowheads="1"/>
          </p:cNvSpPr>
          <p:nvPr/>
        </p:nvSpPr>
        <p:spPr bwMode="auto">
          <a:xfrm>
            <a:off x="1462323" y="3789040"/>
            <a:ext cx="1260281" cy="461665"/>
          </a:xfrm>
          <a:prstGeom prst="rect">
            <a:avLst/>
          </a:prstGeom>
          <a:solidFill>
            <a:schemeClr val="accent5">
              <a:lumMod val="75000"/>
            </a:schemeClr>
          </a:solid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s-ES" sz="2400" dirty="0" smtClean="0">
                <a:solidFill>
                  <a:schemeClr val="bg1"/>
                </a:solidFill>
                <a:latin typeface="Arial Black" pitchFamily="34" charset="0"/>
              </a:rPr>
              <a:t>N=648</a:t>
            </a:r>
            <a:endParaRPr lang="es-ES" sz="2400" dirty="0">
              <a:solidFill>
                <a:schemeClr val="bg1"/>
              </a:solidFill>
              <a:latin typeface="Arial Black" pitchFamily="34" charset="0"/>
            </a:endParaRPr>
          </a:p>
        </p:txBody>
      </p:sp>
      <p:cxnSp>
        <p:nvCxnSpPr>
          <p:cNvPr id="20" name="19 Conector recto"/>
          <p:cNvCxnSpPr>
            <a:stCxn id="12" idx="3"/>
          </p:cNvCxnSpPr>
          <p:nvPr/>
        </p:nvCxnSpPr>
        <p:spPr>
          <a:xfrm>
            <a:off x="4871864" y="2456022"/>
            <a:ext cx="4608512" cy="540930"/>
          </a:xfrm>
          <a:prstGeom prst="line">
            <a:avLst/>
          </a:prstGeom>
        </p:spPr>
        <p:style>
          <a:lnRef idx="1">
            <a:schemeClr val="accent1"/>
          </a:lnRef>
          <a:fillRef idx="0">
            <a:schemeClr val="accent1"/>
          </a:fillRef>
          <a:effectRef idx="0">
            <a:schemeClr val="accent1"/>
          </a:effectRef>
          <a:fontRef idx="minor">
            <a:schemeClr val="tx1"/>
          </a:fontRef>
        </p:style>
      </p:cxnSp>
      <p:sp>
        <p:nvSpPr>
          <p:cNvPr id="21" name="CuadroTexto 1"/>
          <p:cNvSpPr txBox="1">
            <a:spLocks noChangeArrowheads="1"/>
          </p:cNvSpPr>
          <p:nvPr/>
        </p:nvSpPr>
        <p:spPr bwMode="auto">
          <a:xfrm>
            <a:off x="3170336" y="174996"/>
            <a:ext cx="7200800" cy="769441"/>
          </a:xfrm>
          <a:prstGeom prst="rect">
            <a:avLst/>
          </a:prstGeom>
          <a:noFill/>
          <a:ln w="9525">
            <a:noFill/>
            <a:miter lim="800000"/>
            <a:headEnd/>
            <a:tailEnd/>
          </a:ln>
        </p:spPr>
        <p:txBody>
          <a:bodyPr wrap="square">
            <a:spAutoFit/>
          </a:bodyPr>
          <a:lstStyle/>
          <a:p>
            <a:pPr marL="88900" indent="87313"/>
            <a:r>
              <a:rPr lang="en-US" sz="4400" b="1" i="1" u="heavy" dirty="0" smtClean="0">
                <a:solidFill>
                  <a:srgbClr val="C00000"/>
                </a:solidFill>
                <a:latin typeface="Arial Black" pitchFamily="34" charset="0"/>
                <a:cs typeface="Arial" pitchFamily="34" charset="0"/>
              </a:rPr>
              <a:t>Study Recruitment</a:t>
            </a:r>
            <a:endParaRPr lang="es-ES" sz="4400" b="1" i="1" u="heavy" dirty="0">
              <a:solidFill>
                <a:srgbClr val="C00000"/>
              </a:solidFill>
              <a:latin typeface="Arial Black" pitchFamily="34" charset="0"/>
              <a:cs typeface="Arial" pitchFamily="34" charset="0"/>
            </a:endParaRPr>
          </a:p>
        </p:txBody>
      </p:sp>
      <p:sp>
        <p:nvSpPr>
          <p:cNvPr id="22" name="24 CuadroTexto"/>
          <p:cNvSpPr txBox="1"/>
          <p:nvPr/>
        </p:nvSpPr>
        <p:spPr>
          <a:xfrm>
            <a:off x="3143673" y="3975422"/>
            <a:ext cx="2232662" cy="369332"/>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none">
            <a:spAutoFit/>
          </a:bodyPr>
          <a:lstStyle>
            <a:defPPr>
              <a:defRPr lang="es-ES"/>
            </a:defPPr>
          </a:lstStyle>
          <a:p>
            <a:pPr>
              <a:defRPr/>
            </a:pPr>
            <a:r>
              <a:rPr lang="es-ES" b="1" dirty="0">
                <a:latin typeface="Arial Black" pitchFamily="34" charset="0"/>
              </a:rPr>
              <a:t>Villanueva </a:t>
            </a:r>
            <a:r>
              <a:rPr lang="es-ES" b="1" dirty="0" smtClean="0">
                <a:latin typeface="Arial Black" pitchFamily="34" charset="0"/>
              </a:rPr>
              <a:t>N=96</a:t>
            </a:r>
            <a:endParaRPr lang="es-ES" b="1" dirty="0">
              <a:latin typeface="Arial Black" pitchFamily="34" charset="0"/>
            </a:endParaRPr>
          </a:p>
        </p:txBody>
      </p:sp>
      <p:sp>
        <p:nvSpPr>
          <p:cNvPr id="2" name="TextBox 1"/>
          <p:cNvSpPr txBox="1"/>
          <p:nvPr/>
        </p:nvSpPr>
        <p:spPr>
          <a:xfrm>
            <a:off x="1535163" y="1081471"/>
            <a:ext cx="9766200" cy="584775"/>
          </a:xfrm>
          <a:prstGeom prst="rect">
            <a:avLst/>
          </a:prstGeom>
          <a:noFill/>
        </p:spPr>
        <p:txBody>
          <a:bodyPr wrap="none" rtlCol="0">
            <a:spAutoFit/>
          </a:bodyPr>
          <a:lstStyle/>
          <a:p>
            <a:r>
              <a:rPr lang="en-US" sz="3200" b="1" i="1" dirty="0" smtClean="0">
                <a:solidFill>
                  <a:schemeClr val="accent5">
                    <a:lumMod val="75000"/>
                  </a:schemeClr>
                </a:solidFill>
                <a:latin typeface="Arial Black" pitchFamily="34" charset="0"/>
              </a:rPr>
              <a:t> </a:t>
            </a:r>
            <a:r>
              <a:rPr lang="en-US" sz="3200" b="1" i="1" u="heavy" dirty="0" smtClean="0">
                <a:solidFill>
                  <a:schemeClr val="accent5">
                    <a:lumMod val="75000"/>
                  </a:schemeClr>
                </a:solidFill>
                <a:latin typeface="Arial Black" pitchFamily="34" charset="0"/>
              </a:rPr>
              <a:t>Multicenter, Randomized, Controlled</a:t>
            </a:r>
            <a:r>
              <a:rPr lang="en-US" sz="3200" b="1" i="1" u="heavy" dirty="0">
                <a:solidFill>
                  <a:schemeClr val="accent5">
                    <a:lumMod val="75000"/>
                  </a:schemeClr>
                </a:solidFill>
                <a:latin typeface="Arial Black" pitchFamily="34" charset="0"/>
              </a:rPr>
              <a:t> </a:t>
            </a:r>
            <a:r>
              <a:rPr lang="en-US" sz="3200" b="1" i="1" u="heavy" dirty="0" smtClean="0">
                <a:solidFill>
                  <a:schemeClr val="accent5">
                    <a:lumMod val="75000"/>
                  </a:schemeClr>
                </a:solidFill>
                <a:latin typeface="Arial Black" pitchFamily="34" charset="0"/>
              </a:rPr>
              <a:t>Trial</a:t>
            </a:r>
            <a:endParaRPr lang="en-US" sz="3200" b="1" i="1" u="heavy" dirty="0">
              <a:solidFill>
                <a:schemeClr val="accent5">
                  <a:lumMod val="75000"/>
                </a:schemeClr>
              </a:solidFill>
              <a:latin typeface="Arial Black" pitchFamily="34" charset="0"/>
            </a:endParaRPr>
          </a:p>
        </p:txBody>
      </p:sp>
    </p:spTree>
    <p:extLst>
      <p:ext uri="{BB962C8B-B14F-4D97-AF65-F5344CB8AC3E}">
        <p14:creationId xmlns:p14="http://schemas.microsoft.com/office/powerpoint/2010/main" val="2257383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329050" y="1151906"/>
            <a:ext cx="184731" cy="369332"/>
          </a:xfrm>
          <a:prstGeom prst="rect">
            <a:avLst/>
          </a:prstGeom>
          <a:noFill/>
        </p:spPr>
        <p:txBody>
          <a:bodyPr wrap="none" rtlCol="0">
            <a:spAutoFit/>
          </a:bodyPr>
          <a:lstStyle/>
          <a:p>
            <a:endParaRPr lang="es-ES" dirty="0">
              <a:solidFill>
                <a:prstClr val="black"/>
              </a:solidFill>
            </a:endParaRPr>
          </a:p>
        </p:txBody>
      </p:sp>
      <p:pic>
        <p:nvPicPr>
          <p:cNvPr id="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9889" y="890834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itle 3"/>
          <p:cNvSpPr>
            <a:spLocks noGrp="1"/>
          </p:cNvSpPr>
          <p:nvPr>
            <p:ph type="title"/>
          </p:nvPr>
        </p:nvSpPr>
        <p:spPr>
          <a:xfrm>
            <a:off x="882533" y="53104"/>
            <a:ext cx="10515600" cy="1325563"/>
          </a:xfrm>
        </p:spPr>
        <p:txBody>
          <a:bodyPr/>
          <a:lstStyle/>
          <a:p>
            <a:pPr algn="ctr"/>
            <a:r>
              <a:rPr lang="en-US" altLang="es-ES" b="1" i="1" u="heavy" dirty="0">
                <a:solidFill>
                  <a:srgbClr val="C00000"/>
                </a:solidFill>
                <a:latin typeface="Arial Black" pitchFamily="34" charset="0"/>
                <a:ea typeface="ＭＳ Ｐゴシック" pitchFamily="34" charset="-128"/>
                <a:cs typeface="Arial" pitchFamily="34" charset="0"/>
              </a:rPr>
              <a:t>Selection of </a:t>
            </a:r>
            <a:r>
              <a:rPr lang="en-US" altLang="es-ES" b="1" i="1" u="heavy" dirty="0" smtClean="0">
                <a:solidFill>
                  <a:srgbClr val="C00000"/>
                </a:solidFill>
                <a:latin typeface="Arial Black" pitchFamily="34" charset="0"/>
                <a:ea typeface="ＭＳ Ｐゴシック" pitchFamily="34" charset="-128"/>
                <a:cs typeface="Arial" pitchFamily="34" charset="0"/>
              </a:rPr>
              <a:t>Participants</a:t>
            </a:r>
            <a:r>
              <a:rPr lang="en-US" altLang="es-ES" b="1" i="1" dirty="0">
                <a:solidFill>
                  <a:srgbClr val="C00000"/>
                </a:solidFill>
                <a:latin typeface="Arial Black" pitchFamily="34" charset="0"/>
                <a:ea typeface="ＭＳ Ｐゴシック" pitchFamily="34" charset="-128"/>
                <a:cs typeface="Arial" pitchFamily="34" charset="0"/>
              </a:rPr>
              <a:t/>
            </a:r>
            <a:br>
              <a:rPr lang="en-US" altLang="es-ES" b="1" i="1" dirty="0">
                <a:solidFill>
                  <a:srgbClr val="C00000"/>
                </a:solidFill>
                <a:latin typeface="Arial Black" pitchFamily="34" charset="0"/>
                <a:ea typeface="ＭＳ Ｐゴシック" pitchFamily="34" charset="-128"/>
                <a:cs typeface="Arial" pitchFamily="34" charset="0"/>
              </a:rPr>
            </a:br>
            <a:endParaRPr lang="en-US" i="1" dirty="0">
              <a:latin typeface="Arial Black" pitchFamily="34" charset="0"/>
            </a:endParaRPr>
          </a:p>
        </p:txBody>
      </p:sp>
      <p:sp>
        <p:nvSpPr>
          <p:cNvPr id="5" name="Content Placeholder 4"/>
          <p:cNvSpPr>
            <a:spLocks noGrp="1"/>
          </p:cNvSpPr>
          <p:nvPr>
            <p:ph idx="1"/>
          </p:nvPr>
        </p:nvSpPr>
        <p:spPr>
          <a:xfrm>
            <a:off x="272646" y="1010010"/>
            <a:ext cx="11919354" cy="5847989"/>
          </a:xfrm>
          <a:ln>
            <a:noFill/>
          </a:ln>
        </p:spPr>
        <p:txBody>
          <a:bodyPr numCol="2">
            <a:normAutofit/>
          </a:bodyPr>
          <a:lstStyle/>
          <a:p>
            <a:pPr marL="0" indent="0">
              <a:buNone/>
            </a:pPr>
            <a:r>
              <a:rPr lang="en-US" sz="3600" b="1" i="1" dirty="0" smtClean="0">
                <a:latin typeface="Arial" pitchFamily="34" charset="0"/>
                <a:cs typeface="Arial" pitchFamily="34" charset="0"/>
              </a:rPr>
              <a:t>       </a:t>
            </a:r>
            <a:r>
              <a:rPr lang="en-US" sz="3600" b="1" i="1" u="heavy" dirty="0" smtClean="0">
                <a:latin typeface="Arial Black" pitchFamily="34" charset="0"/>
                <a:cs typeface="Arial" pitchFamily="34" charset="0"/>
              </a:rPr>
              <a:t>Inclusion criteria:</a:t>
            </a:r>
          </a:p>
          <a:p>
            <a:pPr marL="0" indent="0">
              <a:lnSpc>
                <a:spcPts val="3700"/>
              </a:lnSpc>
              <a:buNone/>
            </a:pPr>
            <a:r>
              <a:rPr lang="en-US" sz="2000" b="1" dirty="0" smtClean="0">
                <a:solidFill>
                  <a:schemeClr val="accent5">
                    <a:lumMod val="75000"/>
                  </a:schemeClr>
                </a:solidFill>
                <a:latin typeface="Arial Black" pitchFamily="34" charset="0"/>
                <a:cs typeface="Arial" pitchFamily="34" charset="0"/>
              </a:rPr>
              <a:t>                 </a:t>
            </a:r>
            <a:r>
              <a:rPr lang="en-US" b="1" i="1" dirty="0" smtClean="0">
                <a:solidFill>
                  <a:srgbClr val="FF0000"/>
                </a:solidFill>
                <a:latin typeface="Arial Black" pitchFamily="34" charset="0"/>
                <a:cs typeface="Arial" pitchFamily="34" charset="0"/>
              </a:rPr>
              <a:t>Age </a:t>
            </a:r>
            <a:r>
              <a:rPr lang="en-US" b="1" i="1" dirty="0">
                <a:solidFill>
                  <a:srgbClr val="FF0000"/>
                </a:solidFill>
                <a:latin typeface="Arial Black" pitchFamily="34" charset="0"/>
                <a:cs typeface="Arial" pitchFamily="34" charset="0"/>
              </a:rPr>
              <a:t>25-50 </a:t>
            </a:r>
            <a:r>
              <a:rPr lang="en-US" b="1" i="1" dirty="0" err="1">
                <a:solidFill>
                  <a:srgbClr val="FF0000"/>
                </a:solidFill>
                <a:latin typeface="Arial Black" pitchFamily="34" charset="0"/>
                <a:cs typeface="Arial" pitchFamily="34" charset="0"/>
              </a:rPr>
              <a:t>yrs</a:t>
            </a:r>
            <a:r>
              <a:rPr lang="en-US" b="1" i="1" dirty="0">
                <a:solidFill>
                  <a:srgbClr val="FF0000"/>
                </a:solidFill>
                <a:latin typeface="Arial Black" pitchFamily="34" charset="0"/>
                <a:cs typeface="Arial" pitchFamily="34" charset="0"/>
              </a:rPr>
              <a:t> </a:t>
            </a:r>
            <a:endParaRPr lang="en-US" b="1" i="1" dirty="0" smtClean="0">
              <a:solidFill>
                <a:schemeClr val="accent5">
                  <a:lumMod val="75000"/>
                </a:schemeClr>
              </a:solidFill>
              <a:latin typeface="Arial Black" pitchFamily="34" charset="0"/>
              <a:cs typeface="Arial" pitchFamily="34" charset="0"/>
            </a:endParaRPr>
          </a:p>
          <a:p>
            <a:pPr marL="0" indent="0">
              <a:lnSpc>
                <a:spcPts val="3700"/>
              </a:lnSpc>
              <a:buNone/>
            </a:pPr>
            <a:r>
              <a:rPr lang="en-US" sz="2800" b="1" i="1" dirty="0" smtClean="0">
                <a:solidFill>
                  <a:srgbClr val="FF0000"/>
                </a:solidFill>
                <a:latin typeface="Arial Black" pitchFamily="34" charset="0"/>
                <a:cs typeface="Arial" pitchFamily="34" charset="0"/>
              </a:rPr>
              <a:t>     Overweight or </a:t>
            </a:r>
            <a:r>
              <a:rPr lang="en-US" sz="2800" b="1" i="1" dirty="0">
                <a:solidFill>
                  <a:srgbClr val="FF0000"/>
                </a:solidFill>
                <a:latin typeface="Arial Black" pitchFamily="34" charset="0"/>
                <a:cs typeface="Arial" pitchFamily="34" charset="0"/>
              </a:rPr>
              <a:t>O</a:t>
            </a:r>
            <a:r>
              <a:rPr lang="en-US" sz="2800" b="1" i="1" dirty="0" smtClean="0">
                <a:solidFill>
                  <a:srgbClr val="FF0000"/>
                </a:solidFill>
                <a:latin typeface="Arial Black" pitchFamily="34" charset="0"/>
                <a:cs typeface="Arial" pitchFamily="34" charset="0"/>
              </a:rPr>
              <a:t>besity:</a:t>
            </a:r>
            <a:r>
              <a:rPr lang="en-US" sz="2800" b="1" i="1" dirty="0" smtClean="0">
                <a:solidFill>
                  <a:schemeClr val="accent5">
                    <a:lumMod val="75000"/>
                  </a:schemeClr>
                </a:solidFill>
                <a:latin typeface="Arial Black" pitchFamily="34" charset="0"/>
                <a:cs typeface="Arial" pitchFamily="34" charset="0"/>
              </a:rPr>
              <a:t> </a:t>
            </a:r>
          </a:p>
          <a:p>
            <a:pPr marL="0" indent="0">
              <a:lnSpc>
                <a:spcPts val="3700"/>
              </a:lnSpc>
              <a:buNone/>
            </a:pPr>
            <a:r>
              <a:rPr lang="en-US" sz="2800" b="1" i="1" dirty="0" smtClean="0">
                <a:solidFill>
                  <a:schemeClr val="accent5">
                    <a:lumMod val="75000"/>
                  </a:schemeClr>
                </a:solidFill>
                <a:latin typeface="Arial Black" pitchFamily="34" charset="0"/>
                <a:cs typeface="Arial" pitchFamily="34" charset="0"/>
              </a:rPr>
              <a:t>         BMI </a:t>
            </a:r>
            <a:r>
              <a:rPr lang="en-US" sz="2800" b="1" i="1" dirty="0">
                <a:solidFill>
                  <a:schemeClr val="accent5">
                    <a:lumMod val="75000"/>
                  </a:schemeClr>
                </a:solidFill>
                <a:latin typeface="Arial Black" pitchFamily="34" charset="0"/>
                <a:cs typeface="Arial" pitchFamily="34" charset="0"/>
              </a:rPr>
              <a:t>≥ 25 </a:t>
            </a:r>
            <a:r>
              <a:rPr lang="en-US" sz="2800" b="1" i="1" dirty="0" smtClean="0">
                <a:solidFill>
                  <a:schemeClr val="accent5">
                    <a:lumMod val="75000"/>
                  </a:schemeClr>
                </a:solidFill>
                <a:latin typeface="Arial Black" pitchFamily="34" charset="0"/>
                <a:cs typeface="Arial" pitchFamily="34" charset="0"/>
              </a:rPr>
              <a:t>kg/m</a:t>
            </a:r>
            <a:r>
              <a:rPr lang="en-US" sz="2800" b="1" i="1" baseline="30000" dirty="0" smtClean="0">
                <a:solidFill>
                  <a:schemeClr val="accent5">
                    <a:lumMod val="75000"/>
                  </a:schemeClr>
                </a:solidFill>
                <a:latin typeface="Arial Black" pitchFamily="34" charset="0"/>
                <a:cs typeface="Arial" pitchFamily="34" charset="0"/>
              </a:rPr>
              <a:t>2  </a:t>
            </a:r>
            <a:endParaRPr lang="en-US" sz="2800" b="1" i="1" dirty="0">
              <a:solidFill>
                <a:schemeClr val="accent5">
                  <a:lumMod val="75000"/>
                </a:schemeClr>
              </a:solidFill>
              <a:latin typeface="Arial Black" pitchFamily="34" charset="0"/>
              <a:cs typeface="Arial" pitchFamily="34" charset="0"/>
            </a:endParaRPr>
          </a:p>
          <a:p>
            <a:pPr marL="117475" lvl="1" indent="0">
              <a:lnSpc>
                <a:spcPts val="3700"/>
              </a:lnSpc>
              <a:spcAft>
                <a:spcPts val="0"/>
              </a:spcAft>
              <a:buNone/>
            </a:pPr>
            <a:r>
              <a:rPr lang="en-US" sz="2800" b="1" i="1" dirty="0" smtClean="0">
                <a:solidFill>
                  <a:srgbClr val="FF0000"/>
                </a:solidFill>
                <a:latin typeface="Arial Black" pitchFamily="34" charset="0"/>
                <a:cs typeface="Arial" pitchFamily="34" charset="0"/>
              </a:rPr>
              <a:t>    Physical </a:t>
            </a:r>
            <a:r>
              <a:rPr lang="en-US" sz="2800" b="1" i="1" dirty="0">
                <a:solidFill>
                  <a:srgbClr val="FF0000"/>
                </a:solidFill>
                <a:latin typeface="Arial Black" pitchFamily="34" charset="0"/>
                <a:cs typeface="Arial" pitchFamily="34" charset="0"/>
              </a:rPr>
              <a:t>inactivity:</a:t>
            </a:r>
            <a:r>
              <a:rPr lang="en-US" sz="2800" b="1" i="1" dirty="0">
                <a:solidFill>
                  <a:schemeClr val="accent5">
                    <a:lumMod val="75000"/>
                  </a:schemeClr>
                </a:solidFill>
                <a:latin typeface="Arial Black" pitchFamily="34" charset="0"/>
                <a:cs typeface="Arial" pitchFamily="34" charset="0"/>
              </a:rPr>
              <a:t> </a:t>
            </a:r>
            <a:endParaRPr lang="en-US" sz="2800" b="1" i="1" dirty="0" smtClean="0">
              <a:solidFill>
                <a:schemeClr val="accent5">
                  <a:lumMod val="75000"/>
                </a:schemeClr>
              </a:solidFill>
              <a:latin typeface="Arial Black" pitchFamily="34" charset="0"/>
              <a:cs typeface="Arial" pitchFamily="34" charset="0"/>
            </a:endParaRPr>
          </a:p>
          <a:p>
            <a:pPr marL="117475" lvl="1" indent="0">
              <a:lnSpc>
                <a:spcPts val="3700"/>
              </a:lnSpc>
              <a:buNone/>
            </a:pPr>
            <a:r>
              <a:rPr lang="en-US" sz="2800" b="1" i="1" dirty="0" smtClean="0">
                <a:solidFill>
                  <a:schemeClr val="accent5">
                    <a:lumMod val="75000"/>
                  </a:schemeClr>
                </a:solidFill>
                <a:latin typeface="Arial Black" pitchFamily="34" charset="0"/>
                <a:cs typeface="Arial" pitchFamily="34" charset="0"/>
              </a:rPr>
              <a:t>        &lt;150’ exercise </a:t>
            </a:r>
            <a:r>
              <a:rPr lang="en-US" sz="2800" b="1" i="1" dirty="0">
                <a:solidFill>
                  <a:schemeClr val="accent5">
                    <a:lumMod val="75000"/>
                  </a:schemeClr>
                </a:solidFill>
                <a:latin typeface="Arial Black" pitchFamily="34" charset="0"/>
                <a:cs typeface="Arial" pitchFamily="34" charset="0"/>
              </a:rPr>
              <a:t>a </a:t>
            </a:r>
            <a:r>
              <a:rPr lang="en-US" sz="2800" b="1" i="1" dirty="0" smtClean="0">
                <a:solidFill>
                  <a:schemeClr val="accent5">
                    <a:lumMod val="75000"/>
                  </a:schemeClr>
                </a:solidFill>
                <a:latin typeface="Arial Black" pitchFamily="34" charset="0"/>
                <a:cs typeface="Arial" pitchFamily="34" charset="0"/>
              </a:rPr>
              <a:t>week     </a:t>
            </a:r>
          </a:p>
          <a:p>
            <a:pPr marL="117475" lvl="1" indent="0">
              <a:lnSpc>
                <a:spcPts val="3700"/>
              </a:lnSpc>
              <a:buNone/>
            </a:pPr>
            <a:r>
              <a:rPr lang="en-US" sz="2800" b="1" i="1" dirty="0" smtClean="0">
                <a:solidFill>
                  <a:srgbClr val="FF0000"/>
                </a:solidFill>
                <a:latin typeface="Arial Black" pitchFamily="34" charset="0"/>
                <a:cs typeface="Arial" pitchFamily="34" charset="0"/>
              </a:rPr>
              <a:t>    Smoker </a:t>
            </a:r>
          </a:p>
          <a:p>
            <a:pPr marL="117475" lvl="1" indent="0">
              <a:lnSpc>
                <a:spcPts val="3700"/>
              </a:lnSpc>
              <a:buNone/>
            </a:pPr>
            <a:r>
              <a:rPr lang="en-US" sz="2800" b="1" i="1" dirty="0">
                <a:solidFill>
                  <a:srgbClr val="FF0000"/>
                </a:solidFill>
                <a:latin typeface="Arial Black" pitchFamily="34" charset="0"/>
                <a:cs typeface="Arial" pitchFamily="34" charset="0"/>
              </a:rPr>
              <a:t> </a:t>
            </a:r>
            <a:r>
              <a:rPr lang="en-US" sz="2800" b="1" i="1" dirty="0" smtClean="0">
                <a:solidFill>
                  <a:srgbClr val="FF0000"/>
                </a:solidFill>
                <a:latin typeface="Arial Black" pitchFamily="34" charset="0"/>
                <a:cs typeface="Arial" pitchFamily="34" charset="0"/>
              </a:rPr>
              <a:t>       </a:t>
            </a:r>
            <a:r>
              <a:rPr lang="en-US" sz="2800" b="1" i="1" dirty="0" smtClean="0">
                <a:solidFill>
                  <a:schemeClr val="accent5">
                    <a:lumMod val="75000"/>
                  </a:schemeClr>
                </a:solidFill>
                <a:latin typeface="Arial Black" pitchFamily="34" charset="0"/>
                <a:cs typeface="Arial" pitchFamily="34" charset="0"/>
              </a:rPr>
              <a:t>At baseline </a:t>
            </a:r>
            <a:endParaRPr lang="en-US" sz="2800" b="1" i="1" dirty="0">
              <a:solidFill>
                <a:schemeClr val="accent5">
                  <a:lumMod val="75000"/>
                </a:schemeClr>
              </a:solidFill>
              <a:latin typeface="Arial Black" pitchFamily="34" charset="0"/>
              <a:cs typeface="Arial" pitchFamily="34" charset="0"/>
            </a:endParaRPr>
          </a:p>
          <a:p>
            <a:pPr marL="117475" lvl="1" indent="0">
              <a:lnSpc>
                <a:spcPts val="3700"/>
              </a:lnSpc>
              <a:spcAft>
                <a:spcPts val="0"/>
              </a:spcAft>
              <a:buNone/>
            </a:pPr>
            <a:r>
              <a:rPr lang="en-US" sz="2800" b="1" i="1" dirty="0" smtClean="0">
                <a:solidFill>
                  <a:srgbClr val="FF0000"/>
                </a:solidFill>
                <a:latin typeface="Arial Black" pitchFamily="34" charset="0"/>
                <a:cs typeface="Arial" pitchFamily="34" charset="0"/>
              </a:rPr>
              <a:t>    High </a:t>
            </a:r>
            <a:r>
              <a:rPr lang="en-US" sz="2800" b="1" i="1" dirty="0">
                <a:solidFill>
                  <a:srgbClr val="FF0000"/>
                </a:solidFill>
                <a:latin typeface="Arial Black" pitchFamily="34" charset="0"/>
                <a:cs typeface="Arial" pitchFamily="34" charset="0"/>
              </a:rPr>
              <a:t>blood </a:t>
            </a:r>
            <a:r>
              <a:rPr lang="en-US" sz="2800" b="1" i="1" dirty="0" smtClean="0">
                <a:solidFill>
                  <a:srgbClr val="FF0000"/>
                </a:solidFill>
                <a:latin typeface="Arial Black" pitchFamily="34" charset="0"/>
                <a:cs typeface="Arial" pitchFamily="34" charset="0"/>
              </a:rPr>
              <a:t>pressure:      </a:t>
            </a:r>
          </a:p>
          <a:p>
            <a:pPr marL="117475" lvl="1" indent="0">
              <a:lnSpc>
                <a:spcPts val="3700"/>
              </a:lnSpc>
              <a:spcAft>
                <a:spcPts val="0"/>
              </a:spcAft>
              <a:buNone/>
            </a:pPr>
            <a:r>
              <a:rPr lang="en-US" sz="2800" b="1" i="1" dirty="0">
                <a:solidFill>
                  <a:srgbClr val="FF0000"/>
                </a:solidFill>
                <a:latin typeface="Arial Black" pitchFamily="34" charset="0"/>
                <a:cs typeface="Arial" pitchFamily="34" charset="0"/>
              </a:rPr>
              <a:t> </a:t>
            </a:r>
            <a:r>
              <a:rPr lang="en-US" sz="2800" b="1" i="1" dirty="0" smtClean="0">
                <a:solidFill>
                  <a:srgbClr val="FF0000"/>
                </a:solidFill>
                <a:latin typeface="Arial Black" pitchFamily="34" charset="0"/>
                <a:cs typeface="Arial" pitchFamily="34" charset="0"/>
              </a:rPr>
              <a:t>    </a:t>
            </a:r>
            <a:r>
              <a:rPr lang="en-US" sz="2800" b="1" i="1" dirty="0" smtClean="0">
                <a:solidFill>
                  <a:schemeClr val="accent5">
                    <a:lumMod val="75000"/>
                  </a:schemeClr>
                </a:solidFill>
                <a:latin typeface="Arial Black" pitchFamily="34" charset="0"/>
                <a:cs typeface="Arial" pitchFamily="34" charset="0"/>
              </a:rPr>
              <a:t>   BP</a:t>
            </a:r>
            <a:r>
              <a:rPr lang="en-US" sz="2800" b="1" i="1" dirty="0">
                <a:solidFill>
                  <a:schemeClr val="accent5">
                    <a:lumMod val="75000"/>
                  </a:schemeClr>
                </a:solidFill>
                <a:latin typeface="Arial Black" pitchFamily="34" charset="0"/>
                <a:cs typeface="Arial" pitchFamily="34" charset="0"/>
              </a:rPr>
              <a:t>≥140/90 mmHg or </a:t>
            </a:r>
            <a:r>
              <a:rPr lang="en-US" sz="2800" b="1" i="1" dirty="0" smtClean="0">
                <a:solidFill>
                  <a:schemeClr val="accent5">
                    <a:lumMod val="75000"/>
                  </a:schemeClr>
                </a:solidFill>
                <a:latin typeface="Arial Black" pitchFamily="34" charset="0"/>
                <a:cs typeface="Arial" pitchFamily="34" charset="0"/>
              </a:rPr>
              <a:t>Rx </a:t>
            </a:r>
            <a:endParaRPr lang="en-US" sz="4800" b="1" i="1" dirty="0" smtClean="0">
              <a:solidFill>
                <a:schemeClr val="accent1">
                  <a:lumMod val="75000"/>
                </a:schemeClr>
              </a:solidFill>
              <a:latin typeface="Arial Black" pitchFamily="34" charset="0"/>
              <a:cs typeface="Arial" pitchFamily="34" charset="0"/>
            </a:endParaRPr>
          </a:p>
          <a:p>
            <a:pPr marL="117475" lvl="1" indent="0">
              <a:lnSpc>
                <a:spcPct val="100000"/>
              </a:lnSpc>
              <a:spcAft>
                <a:spcPts val="0"/>
              </a:spcAft>
              <a:buNone/>
            </a:pPr>
            <a:r>
              <a:rPr lang="en-US" sz="3600" b="1" i="1" dirty="0" smtClean="0">
                <a:latin typeface="Arial" pitchFamily="34" charset="0"/>
                <a:cs typeface="Arial" pitchFamily="34" charset="0"/>
              </a:rPr>
              <a:t>   </a:t>
            </a:r>
            <a:r>
              <a:rPr lang="en-US" sz="3600" b="1" i="1" u="heavy" dirty="0" smtClean="0">
                <a:latin typeface="Arial Black" pitchFamily="34" charset="0"/>
                <a:cs typeface="Arial" pitchFamily="34" charset="0"/>
              </a:rPr>
              <a:t>Exclusion criteria:</a:t>
            </a:r>
          </a:p>
          <a:p>
            <a:pPr marL="117475" lvl="1" indent="0">
              <a:lnSpc>
                <a:spcPct val="100000"/>
              </a:lnSpc>
              <a:buNone/>
            </a:pPr>
            <a:endParaRPr lang="en-US" b="1" i="1" dirty="0" smtClean="0">
              <a:solidFill>
                <a:srgbClr val="FF0000"/>
              </a:solidFill>
              <a:latin typeface="Arial Black" pitchFamily="34" charset="0"/>
              <a:cs typeface="Arial" pitchFamily="34" charset="0"/>
            </a:endParaRPr>
          </a:p>
          <a:p>
            <a:pPr marL="117475" lvl="1" indent="0">
              <a:lnSpc>
                <a:spcPct val="100000"/>
              </a:lnSpc>
              <a:buNone/>
            </a:pPr>
            <a:r>
              <a:rPr lang="en-US" b="1" i="1" dirty="0">
                <a:solidFill>
                  <a:srgbClr val="FF0000"/>
                </a:solidFill>
                <a:latin typeface="Arial Black" pitchFamily="34" charset="0"/>
                <a:cs typeface="Arial" pitchFamily="34" charset="0"/>
              </a:rPr>
              <a:t> </a:t>
            </a:r>
            <a:r>
              <a:rPr lang="en-US" b="1" i="1" dirty="0" smtClean="0">
                <a:solidFill>
                  <a:srgbClr val="FF0000"/>
                </a:solidFill>
                <a:latin typeface="Arial Black" pitchFamily="34" charset="0"/>
                <a:cs typeface="Arial" pitchFamily="34" charset="0"/>
              </a:rPr>
              <a:t> </a:t>
            </a:r>
            <a:r>
              <a:rPr lang="en-US" b="1" i="1" dirty="0">
                <a:solidFill>
                  <a:srgbClr val="FF0000"/>
                </a:solidFill>
                <a:latin typeface="Arial Black" pitchFamily="34" charset="0"/>
                <a:cs typeface="Arial" pitchFamily="34" charset="0"/>
              </a:rPr>
              <a:t> </a:t>
            </a:r>
            <a:r>
              <a:rPr lang="en-US" b="1" i="1" dirty="0" smtClean="0">
                <a:solidFill>
                  <a:srgbClr val="FF0000"/>
                </a:solidFill>
                <a:latin typeface="Arial Black" pitchFamily="34" charset="0"/>
                <a:cs typeface="Arial" pitchFamily="34" charset="0"/>
              </a:rPr>
              <a:t>     </a:t>
            </a:r>
            <a:r>
              <a:rPr lang="en-US" sz="2800" b="1" i="1" dirty="0" smtClean="0">
                <a:solidFill>
                  <a:srgbClr val="FF0000"/>
                </a:solidFill>
                <a:latin typeface="Arial Black" pitchFamily="34" charset="0"/>
                <a:cs typeface="Arial" pitchFamily="34" charset="0"/>
              </a:rPr>
              <a:t>Pregnancy</a:t>
            </a:r>
          </a:p>
          <a:p>
            <a:pPr marL="117475" lvl="1" indent="0">
              <a:lnSpc>
                <a:spcPct val="100000"/>
              </a:lnSpc>
              <a:buNone/>
            </a:pPr>
            <a:r>
              <a:rPr lang="en-US" sz="2800" b="1" i="1" dirty="0">
                <a:solidFill>
                  <a:srgbClr val="FF0000"/>
                </a:solidFill>
                <a:latin typeface="Arial Black" pitchFamily="34" charset="0"/>
                <a:cs typeface="Arial" pitchFamily="34" charset="0"/>
              </a:rPr>
              <a:t> </a:t>
            </a:r>
            <a:r>
              <a:rPr lang="en-US" sz="2800" b="1" i="1" dirty="0" smtClean="0">
                <a:solidFill>
                  <a:srgbClr val="FF0000"/>
                </a:solidFill>
                <a:latin typeface="Arial Black" pitchFamily="34" charset="0"/>
                <a:cs typeface="Arial" pitchFamily="34" charset="0"/>
              </a:rPr>
              <a:t> </a:t>
            </a:r>
            <a:r>
              <a:rPr lang="en-US" sz="2800" b="1" i="1" dirty="0">
                <a:solidFill>
                  <a:srgbClr val="FF0000"/>
                </a:solidFill>
                <a:latin typeface="Arial Black" pitchFamily="34" charset="0"/>
                <a:cs typeface="Arial" pitchFamily="34" charset="0"/>
              </a:rPr>
              <a:t> </a:t>
            </a:r>
            <a:r>
              <a:rPr lang="en-US" sz="2800" b="1" i="1" dirty="0" smtClean="0">
                <a:solidFill>
                  <a:srgbClr val="FF0000"/>
                </a:solidFill>
                <a:latin typeface="Arial Black" pitchFamily="34" charset="0"/>
                <a:cs typeface="Arial" pitchFamily="34" charset="0"/>
              </a:rPr>
              <a:t>    Chronic Disease</a:t>
            </a:r>
          </a:p>
        </p:txBody>
      </p:sp>
    </p:spTree>
    <p:extLst>
      <p:ext uri="{BB962C8B-B14F-4D97-AF65-F5344CB8AC3E}">
        <p14:creationId xmlns:p14="http://schemas.microsoft.com/office/powerpoint/2010/main" val="71261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711404399"/>
              </p:ext>
            </p:extLst>
          </p:nvPr>
        </p:nvGraphicFramePr>
        <p:xfrm>
          <a:off x="0" y="589604"/>
          <a:ext cx="12192000" cy="6176350"/>
        </p:xfrm>
        <a:graphic>
          <a:graphicData uri="http://schemas.openxmlformats.org/drawingml/2006/table">
            <a:tbl>
              <a:tblPr firstRow="1" firstCol="1" bandRow="1">
                <a:tableStyleId>{5C22544A-7EE6-4342-B048-85BDC9FD1C3A}</a:tableStyleId>
              </a:tblPr>
              <a:tblGrid>
                <a:gridCol w="2577347"/>
                <a:gridCol w="3586138"/>
                <a:gridCol w="3285994"/>
                <a:gridCol w="2742521"/>
              </a:tblGrid>
              <a:tr h="863066">
                <a:tc>
                  <a:txBody>
                    <a:bodyPr/>
                    <a:lstStyle/>
                    <a:p>
                      <a:pPr>
                        <a:lnSpc>
                          <a:spcPct val="107000"/>
                        </a:lnSpc>
                      </a:pPr>
                      <a:endParaRPr lang="es-ES" sz="1400" b="1" dirty="0">
                        <a:effectLst/>
                        <a:latin typeface="Calibri" panose="020F0502020204030204" pitchFamily="34" charset="0"/>
                      </a:endParaRPr>
                    </a:p>
                  </a:txBody>
                  <a:tcPr marL="41817" marR="41817" marT="0" marB="0" anchor="ctr"/>
                </a:tc>
                <a:tc>
                  <a:txBody>
                    <a:bodyPr/>
                    <a:lstStyle/>
                    <a:p>
                      <a:pPr>
                        <a:lnSpc>
                          <a:spcPct val="107000"/>
                        </a:lnSpc>
                      </a:pPr>
                      <a:endParaRPr lang="es-ES" sz="1400" b="1" dirty="0">
                        <a:effectLst/>
                        <a:latin typeface="Calibri" panose="020F0502020204030204" pitchFamily="34" charset="0"/>
                      </a:endParaRPr>
                    </a:p>
                  </a:txBody>
                  <a:tcPr marL="41817" marR="41817" marT="0" marB="0" anchor="ctr"/>
                </a:tc>
                <a:tc>
                  <a:txBody>
                    <a:bodyPr/>
                    <a:lstStyle/>
                    <a:p>
                      <a:pPr algn="ctr">
                        <a:lnSpc>
                          <a:spcPct val="150000"/>
                        </a:lnSpc>
                        <a:spcAft>
                          <a:spcPts val="0"/>
                        </a:spcAft>
                      </a:pPr>
                      <a:r>
                        <a:rPr lang="es-ES" sz="2000" b="1" i="1" dirty="0">
                          <a:effectLst/>
                          <a:latin typeface="Arial Black" pitchFamily="34" charset="0"/>
                        </a:rPr>
                        <a:t>Control </a:t>
                      </a:r>
                      <a:r>
                        <a:rPr lang="es-ES" sz="2000" b="1" i="1" dirty="0" err="1" smtClean="0">
                          <a:effectLst/>
                          <a:latin typeface="Arial Black" pitchFamily="34" charset="0"/>
                        </a:rPr>
                        <a:t>Group</a:t>
                      </a:r>
                      <a:endParaRPr lang="es-ES" sz="2000" b="1" i="1" dirty="0" smtClean="0">
                        <a:effectLst/>
                        <a:latin typeface="Arial Black" pitchFamily="34" charset="0"/>
                      </a:endParaRPr>
                    </a:p>
                    <a:p>
                      <a:pPr algn="ctr">
                        <a:lnSpc>
                          <a:spcPct val="150000"/>
                        </a:lnSpc>
                        <a:spcAft>
                          <a:spcPts val="0"/>
                        </a:spcAft>
                      </a:pPr>
                      <a:r>
                        <a:rPr lang="es-ES" sz="2000" b="1" i="1" dirty="0" smtClean="0">
                          <a:effectLst/>
                          <a:latin typeface="Arial Black" pitchFamily="34" charset="0"/>
                          <a:ea typeface="Calibri" panose="020F0502020204030204" pitchFamily="34" charset="0"/>
                          <a:cs typeface="Times New Roman" panose="02020603050405020304" pitchFamily="18" charset="0"/>
                        </a:rPr>
                        <a:t>N=266</a:t>
                      </a:r>
                      <a:endParaRPr lang="es-ES" sz="20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ct val="150000"/>
                        </a:lnSpc>
                        <a:spcAft>
                          <a:spcPts val="0"/>
                        </a:spcAft>
                      </a:pPr>
                      <a:r>
                        <a:rPr lang="es-ES" sz="2000" b="1" i="1" dirty="0" err="1">
                          <a:effectLst/>
                          <a:latin typeface="Arial Black" pitchFamily="34" charset="0"/>
                        </a:rPr>
                        <a:t>Intervention</a:t>
                      </a:r>
                      <a:r>
                        <a:rPr lang="es-ES" sz="2000" b="1" i="1" dirty="0">
                          <a:effectLst/>
                          <a:latin typeface="Arial Black" pitchFamily="34" charset="0"/>
                        </a:rPr>
                        <a:t> </a:t>
                      </a:r>
                      <a:r>
                        <a:rPr lang="es-ES" sz="2000" b="1" i="1" dirty="0" err="1" smtClean="0">
                          <a:effectLst/>
                          <a:latin typeface="Arial Black" pitchFamily="34" charset="0"/>
                        </a:rPr>
                        <a:t>Group</a:t>
                      </a:r>
                      <a:endParaRPr lang="es-ES" sz="2000" b="1" i="1" dirty="0" smtClean="0">
                        <a:effectLst/>
                        <a:latin typeface="Arial Black" pitchFamily="34" charset="0"/>
                      </a:endParaRPr>
                    </a:p>
                    <a:p>
                      <a:pPr algn="ctr">
                        <a:lnSpc>
                          <a:spcPct val="150000"/>
                        </a:lnSpc>
                        <a:spcAft>
                          <a:spcPts val="0"/>
                        </a:spcAft>
                      </a:pPr>
                      <a:r>
                        <a:rPr lang="es-ES" sz="2000" b="1" i="1" dirty="0" smtClean="0">
                          <a:effectLst/>
                          <a:latin typeface="Arial Black" pitchFamily="34" charset="0"/>
                          <a:ea typeface="Calibri" panose="020F0502020204030204" pitchFamily="34" charset="0"/>
                          <a:cs typeface="Times New Roman" panose="02020603050405020304" pitchFamily="18" charset="0"/>
                        </a:rPr>
                        <a:t>N=277</a:t>
                      </a:r>
                      <a:endParaRPr lang="es-ES" sz="20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r>
              <a:tr h="360494">
                <a:tc>
                  <a:txBody>
                    <a:bodyPr/>
                    <a:lstStyle/>
                    <a:p>
                      <a:pPr>
                        <a:lnSpc>
                          <a:spcPct val="107000"/>
                        </a:lnSpc>
                      </a:pPr>
                      <a:endParaRPr lang="es-ES" sz="1400" b="1">
                        <a:effectLst/>
                        <a:latin typeface="Calibri" panose="020F0502020204030204" pitchFamily="34" charset="0"/>
                      </a:endParaRPr>
                    </a:p>
                  </a:txBody>
                  <a:tcPr marL="41817" marR="41817" marT="0" marB="0" anchor="ctr"/>
                </a:tc>
                <a:tc>
                  <a:txBody>
                    <a:bodyPr/>
                    <a:lstStyle/>
                    <a:p>
                      <a:pPr algn="l">
                        <a:lnSpc>
                          <a:spcPct val="107000"/>
                        </a:lnSpc>
                      </a:pPr>
                      <a:endParaRPr lang="es-ES" sz="1400" b="1" dirty="0">
                        <a:effectLst/>
                        <a:latin typeface="Calibri" panose="020F0502020204030204" pitchFamily="34" charset="0"/>
                      </a:endParaRPr>
                    </a:p>
                  </a:txBody>
                  <a:tcPr marL="41817" marR="41817" marT="0" marB="0" anchor="ctr"/>
                </a:tc>
                <a:tc>
                  <a:txBody>
                    <a:bodyPr/>
                    <a:lstStyle/>
                    <a:p>
                      <a:pPr algn="ctr">
                        <a:lnSpc>
                          <a:spcPct val="150000"/>
                        </a:lnSpc>
                        <a:spcAft>
                          <a:spcPts val="0"/>
                        </a:spcAft>
                      </a:pPr>
                      <a:r>
                        <a:rPr lang="es-ES" sz="1800" b="1" i="1" dirty="0" smtClean="0">
                          <a:effectLst/>
                          <a:latin typeface="Arial Black" pitchFamily="34" charset="0"/>
                        </a:rPr>
                        <a:t>N</a:t>
                      </a:r>
                      <a:r>
                        <a:rPr lang="es-ES" sz="1800" b="1" i="1" baseline="0" dirty="0" smtClean="0">
                          <a:effectLst/>
                          <a:latin typeface="Arial Black" pitchFamily="34" charset="0"/>
                        </a:rPr>
                        <a:t> (%)</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ct val="150000"/>
                        </a:lnSpc>
                        <a:spcAft>
                          <a:spcPts val="0"/>
                        </a:spcAft>
                      </a:pPr>
                      <a:r>
                        <a:rPr lang="es-ES" sz="1800" b="1" i="1" dirty="0" smtClean="0">
                          <a:effectLst/>
                          <a:latin typeface="Arial Black" pitchFamily="34" charset="0"/>
                        </a:rPr>
                        <a:t>N</a:t>
                      </a:r>
                      <a:r>
                        <a:rPr lang="es-ES" sz="1800" b="1" i="1" baseline="0" dirty="0" smtClean="0">
                          <a:effectLst/>
                          <a:latin typeface="Arial Black" pitchFamily="34" charset="0"/>
                        </a:rPr>
                        <a:t> (%)</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r>
              <a:tr h="360494">
                <a:tc>
                  <a:txBody>
                    <a:bodyPr/>
                    <a:lstStyle/>
                    <a:p>
                      <a:pPr algn="ctr">
                        <a:lnSpc>
                          <a:spcPts val="3000"/>
                        </a:lnSpc>
                        <a:spcAft>
                          <a:spcPts val="0"/>
                        </a:spcAft>
                      </a:pPr>
                      <a:r>
                        <a:rPr lang="es-ES" sz="1800" b="1" i="1" dirty="0" smtClean="0">
                          <a:effectLst/>
                          <a:latin typeface="Arial Black" pitchFamily="34" charset="0"/>
                        </a:rPr>
                        <a:t>GENDER</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l">
                        <a:lnSpc>
                          <a:spcPts val="3000"/>
                        </a:lnSpc>
                        <a:spcAft>
                          <a:spcPts val="0"/>
                        </a:spcAft>
                      </a:pPr>
                      <a:r>
                        <a:rPr lang="es-ES" sz="2000" b="1" i="1" dirty="0" err="1">
                          <a:solidFill>
                            <a:srgbClr val="C00000"/>
                          </a:solidFill>
                          <a:effectLst/>
                          <a:latin typeface="Arial Black" pitchFamily="34" charset="0"/>
                        </a:rPr>
                        <a:t>Women</a:t>
                      </a:r>
                      <a:endParaRPr lang="es-ES" sz="20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solidFill>
                            <a:srgbClr val="C00000"/>
                          </a:solidFill>
                          <a:effectLst/>
                          <a:latin typeface="Arial Black" pitchFamily="34" charset="0"/>
                        </a:rPr>
                        <a:t>189 (71)</a:t>
                      </a:r>
                      <a:endParaRPr lang="es-ES" sz="18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solidFill>
                            <a:srgbClr val="C00000"/>
                          </a:solidFill>
                          <a:effectLst/>
                          <a:latin typeface="Arial Black" pitchFamily="34" charset="0"/>
                        </a:rPr>
                        <a:t>198 (72)</a:t>
                      </a:r>
                      <a:endParaRPr lang="es-ES" sz="18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r>
              <a:tr h="360494">
                <a:tc rowSpan="3">
                  <a:txBody>
                    <a:bodyPr/>
                    <a:lstStyle/>
                    <a:p>
                      <a:pPr algn="ctr">
                        <a:lnSpc>
                          <a:spcPts val="3000"/>
                        </a:lnSpc>
                        <a:spcAft>
                          <a:spcPts val="0"/>
                        </a:spcAft>
                      </a:pPr>
                      <a:r>
                        <a:rPr lang="es-ES" sz="1800" b="1" i="1" dirty="0" smtClean="0">
                          <a:effectLst/>
                          <a:latin typeface="Arial Black" pitchFamily="34" charset="0"/>
                        </a:rPr>
                        <a:t>AGE</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l">
                        <a:lnSpc>
                          <a:spcPts val="3000"/>
                        </a:lnSpc>
                        <a:spcAft>
                          <a:spcPts val="0"/>
                        </a:spcAft>
                      </a:pPr>
                      <a:r>
                        <a:rPr lang="es-ES" sz="2000" b="1" i="1" dirty="0">
                          <a:effectLst/>
                          <a:latin typeface="Arial Black" pitchFamily="34" charset="0"/>
                        </a:rPr>
                        <a:t>25-29</a:t>
                      </a:r>
                      <a:endParaRPr lang="es-ES" sz="20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effectLst/>
                          <a:latin typeface="Arial Black" pitchFamily="34" charset="0"/>
                        </a:rPr>
                        <a:t>17 (6)</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effectLst/>
                          <a:latin typeface="Arial Black" pitchFamily="34" charset="0"/>
                        </a:rPr>
                        <a:t>5 (2)</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r>
              <a:tr h="360494">
                <a:tc vMerge="1">
                  <a:txBody>
                    <a:bodyPr/>
                    <a:lstStyle/>
                    <a:p>
                      <a:endParaRPr lang="es-ES"/>
                    </a:p>
                  </a:txBody>
                  <a:tcPr/>
                </a:tc>
                <a:tc>
                  <a:txBody>
                    <a:bodyPr/>
                    <a:lstStyle/>
                    <a:p>
                      <a:pPr algn="l">
                        <a:lnSpc>
                          <a:spcPts val="3000"/>
                        </a:lnSpc>
                        <a:spcAft>
                          <a:spcPts val="0"/>
                        </a:spcAft>
                      </a:pPr>
                      <a:r>
                        <a:rPr lang="es-ES" sz="2000" b="1" i="1" dirty="0">
                          <a:effectLst/>
                          <a:latin typeface="Arial Black" pitchFamily="34" charset="0"/>
                        </a:rPr>
                        <a:t>30-39</a:t>
                      </a:r>
                      <a:endParaRPr lang="es-ES" sz="20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effectLst/>
                          <a:latin typeface="Arial Black" pitchFamily="34" charset="0"/>
                        </a:rPr>
                        <a:t>78 (29)</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effectLst/>
                          <a:latin typeface="Arial Black" pitchFamily="34" charset="0"/>
                        </a:rPr>
                        <a:t>58 (21)</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r>
              <a:tr h="360494">
                <a:tc vMerge="1">
                  <a:txBody>
                    <a:bodyPr/>
                    <a:lstStyle/>
                    <a:p>
                      <a:endParaRPr lang="es-ES"/>
                    </a:p>
                  </a:txBody>
                  <a:tcPr/>
                </a:tc>
                <a:tc>
                  <a:txBody>
                    <a:bodyPr/>
                    <a:lstStyle/>
                    <a:p>
                      <a:pPr algn="l">
                        <a:lnSpc>
                          <a:spcPts val="3000"/>
                        </a:lnSpc>
                        <a:spcAft>
                          <a:spcPts val="0"/>
                        </a:spcAft>
                      </a:pPr>
                      <a:r>
                        <a:rPr lang="es-ES" sz="2000" b="1" i="1" dirty="0">
                          <a:solidFill>
                            <a:srgbClr val="C00000"/>
                          </a:solidFill>
                          <a:effectLst/>
                          <a:latin typeface="Arial Black" pitchFamily="34" charset="0"/>
                        </a:rPr>
                        <a:t>40-50</a:t>
                      </a:r>
                      <a:endParaRPr lang="es-ES" sz="20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solidFill>
                            <a:srgbClr val="C00000"/>
                          </a:solidFill>
                          <a:effectLst/>
                          <a:latin typeface="Arial Black" pitchFamily="34" charset="0"/>
                        </a:rPr>
                        <a:t>171 (65)</a:t>
                      </a:r>
                      <a:endParaRPr lang="es-ES" sz="18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solidFill>
                            <a:srgbClr val="C00000"/>
                          </a:solidFill>
                          <a:effectLst/>
                          <a:latin typeface="Arial Black" pitchFamily="34" charset="0"/>
                        </a:rPr>
                        <a:t>214 (77)</a:t>
                      </a:r>
                      <a:endParaRPr lang="es-ES" sz="18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r>
              <a:tr h="308995">
                <a:tc rowSpan="5">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es-ES" sz="1800" b="1" i="1" dirty="0" smtClean="0">
                          <a:effectLst/>
                          <a:latin typeface="Arial Black" pitchFamily="34" charset="0"/>
                          <a:ea typeface="Calibri" panose="020F0502020204030204" pitchFamily="34" charset="0"/>
                          <a:cs typeface="Times New Roman" panose="02020603050405020304" pitchFamily="18" charset="0"/>
                        </a:rPr>
                        <a:t>CV RISK FACTORS</a:t>
                      </a:r>
                    </a:p>
                    <a:p>
                      <a:pPr algn="ctr">
                        <a:lnSpc>
                          <a:spcPts val="3000"/>
                        </a:lnSpc>
                        <a:spcAft>
                          <a:spcPts val="0"/>
                        </a:spcAft>
                      </a:pP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nSpc>
                          <a:spcPts val="3000"/>
                        </a:lnSpc>
                      </a:pPr>
                      <a:endParaRPr lang="es-ES" sz="2800" i="1" dirty="0">
                        <a:latin typeface="Arial Black" pitchFamily="34" charset="0"/>
                      </a:endParaRPr>
                    </a:p>
                  </a:txBody>
                  <a:tcPr marL="41817" marR="41817" marT="0" marB="0" anchor="ctr"/>
                </a:tc>
                <a:tc>
                  <a:txBody>
                    <a:bodyPr/>
                    <a:lstStyle/>
                    <a:p>
                      <a:pPr>
                        <a:lnSpc>
                          <a:spcPts val="3000"/>
                        </a:lnSpc>
                      </a:pPr>
                      <a:endParaRPr lang="es-ES" sz="2400" i="1" dirty="0">
                        <a:latin typeface="Arial Black" pitchFamily="34" charset="0"/>
                      </a:endParaRPr>
                    </a:p>
                  </a:txBody>
                  <a:tcPr marL="41817" marR="41817" marT="0" marB="0" anchor="ctr"/>
                </a:tc>
                <a:tc>
                  <a:txBody>
                    <a:bodyPr/>
                    <a:lstStyle/>
                    <a:p>
                      <a:pPr>
                        <a:lnSpc>
                          <a:spcPts val="3000"/>
                        </a:lnSpc>
                      </a:pPr>
                      <a:endParaRPr lang="es-ES" sz="2400" i="1" dirty="0">
                        <a:latin typeface="Arial Black" pitchFamily="34" charset="0"/>
                      </a:endParaRPr>
                    </a:p>
                  </a:txBody>
                  <a:tcPr marL="41817" marR="41817" marT="0" marB="0" anchor="ctr"/>
                </a:tc>
              </a:tr>
              <a:tr h="360494">
                <a:tc vMerge="1">
                  <a:txBody>
                    <a:bodyPr/>
                    <a:lstStyle/>
                    <a:p>
                      <a:endParaRPr lang="es-ES"/>
                    </a:p>
                  </a:txBody>
                  <a:tcPr/>
                </a:tc>
                <a:tc>
                  <a:txBody>
                    <a:bodyPr/>
                    <a:lstStyle/>
                    <a:p>
                      <a:pPr algn="l">
                        <a:lnSpc>
                          <a:spcPts val="3000"/>
                        </a:lnSpc>
                        <a:spcAft>
                          <a:spcPts val="0"/>
                        </a:spcAft>
                      </a:pPr>
                      <a:r>
                        <a:rPr lang="es-ES" sz="2000" b="1" i="1" dirty="0" err="1" smtClean="0">
                          <a:solidFill>
                            <a:srgbClr val="C00000"/>
                          </a:solidFill>
                          <a:effectLst/>
                          <a:latin typeface="Arial Black" pitchFamily="34" charset="0"/>
                          <a:ea typeface="Calibri" panose="020F0502020204030204" pitchFamily="34" charset="0"/>
                          <a:cs typeface="Times New Roman" panose="02020603050405020304" pitchFamily="18" charset="0"/>
                        </a:rPr>
                        <a:t>Hypertension</a:t>
                      </a:r>
                      <a:endParaRPr lang="es-ES" sz="20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solidFill>
                            <a:srgbClr val="C00000"/>
                          </a:solidFill>
                          <a:effectLst/>
                          <a:latin typeface="Arial Black" pitchFamily="34" charset="0"/>
                          <a:ea typeface="Calibri" panose="020F0502020204030204" pitchFamily="34" charset="0"/>
                          <a:cs typeface="Times New Roman" panose="02020603050405020304" pitchFamily="18" charset="0"/>
                        </a:rPr>
                        <a:t>47 (18)</a:t>
                      </a:r>
                      <a:endParaRPr lang="es-ES" sz="18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solidFill>
                            <a:srgbClr val="C00000"/>
                          </a:solidFill>
                          <a:effectLst/>
                          <a:latin typeface="Arial Black" pitchFamily="34" charset="0"/>
                          <a:ea typeface="Calibri" panose="020F0502020204030204" pitchFamily="34" charset="0"/>
                          <a:cs typeface="Times New Roman" panose="02020603050405020304" pitchFamily="18" charset="0"/>
                        </a:rPr>
                        <a:t>60 (22)</a:t>
                      </a:r>
                      <a:endParaRPr lang="es-ES" sz="18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r>
              <a:tr h="360494">
                <a:tc vMerge="1">
                  <a:txBody>
                    <a:bodyPr/>
                    <a:lstStyle/>
                    <a:p>
                      <a:endParaRPr lang="es-ES"/>
                    </a:p>
                  </a:txBody>
                  <a:tcPr/>
                </a:tc>
                <a:tc>
                  <a:txBody>
                    <a:bodyPr/>
                    <a:lstStyle/>
                    <a:p>
                      <a:pPr algn="l">
                        <a:lnSpc>
                          <a:spcPts val="3000"/>
                        </a:lnSpc>
                        <a:spcAft>
                          <a:spcPts val="0"/>
                        </a:spcAft>
                      </a:pPr>
                      <a:r>
                        <a:rPr lang="es-ES" sz="2000" b="1" i="1" dirty="0" err="1" smtClean="0">
                          <a:solidFill>
                            <a:srgbClr val="C00000"/>
                          </a:solidFill>
                          <a:effectLst/>
                          <a:latin typeface="Arial Black" pitchFamily="34" charset="0"/>
                          <a:ea typeface="Calibri" panose="020F0502020204030204" pitchFamily="34" charset="0"/>
                          <a:cs typeface="Times New Roman" panose="02020603050405020304" pitchFamily="18" charset="0"/>
                        </a:rPr>
                        <a:t>Overweight</a:t>
                      </a:r>
                      <a:r>
                        <a:rPr lang="es-ES" sz="2000" b="1" i="1" dirty="0" smtClean="0">
                          <a:solidFill>
                            <a:srgbClr val="C00000"/>
                          </a:solidFill>
                          <a:effectLst/>
                          <a:latin typeface="Arial Black" pitchFamily="34" charset="0"/>
                          <a:ea typeface="Calibri" panose="020F0502020204030204" pitchFamily="34" charset="0"/>
                          <a:cs typeface="Times New Roman" panose="02020603050405020304" pitchFamily="18" charset="0"/>
                        </a:rPr>
                        <a:t>/</a:t>
                      </a:r>
                      <a:r>
                        <a:rPr lang="es-ES" sz="2000" b="1" i="1" dirty="0" err="1" smtClean="0">
                          <a:solidFill>
                            <a:srgbClr val="C00000"/>
                          </a:solidFill>
                          <a:effectLst/>
                          <a:latin typeface="Arial Black" pitchFamily="34" charset="0"/>
                          <a:ea typeface="Calibri" panose="020F0502020204030204" pitchFamily="34" charset="0"/>
                          <a:cs typeface="Times New Roman" panose="02020603050405020304" pitchFamily="18" charset="0"/>
                        </a:rPr>
                        <a:t>Obese</a:t>
                      </a:r>
                      <a:endParaRPr lang="es-ES" sz="20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solidFill>
                            <a:srgbClr val="C00000"/>
                          </a:solidFill>
                          <a:effectLst/>
                          <a:latin typeface="Arial Black" pitchFamily="34" charset="0"/>
                          <a:ea typeface="Calibri" panose="020F0502020204030204" pitchFamily="34" charset="0"/>
                          <a:cs typeface="Times New Roman" panose="02020603050405020304" pitchFamily="18" charset="0"/>
                        </a:rPr>
                        <a:t>218 (80)</a:t>
                      </a:r>
                      <a:endParaRPr lang="es-ES" sz="18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solidFill>
                            <a:srgbClr val="C00000"/>
                          </a:solidFill>
                          <a:effectLst/>
                          <a:latin typeface="Arial Black" pitchFamily="34" charset="0"/>
                          <a:ea typeface="Calibri" panose="020F0502020204030204" pitchFamily="34" charset="0"/>
                          <a:cs typeface="Times New Roman" panose="02020603050405020304" pitchFamily="18" charset="0"/>
                        </a:rPr>
                        <a:t>235 (85)</a:t>
                      </a:r>
                      <a:endParaRPr lang="es-ES" sz="18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r>
              <a:tr h="360494">
                <a:tc vMerge="1">
                  <a:txBody>
                    <a:bodyPr/>
                    <a:lstStyle/>
                    <a:p>
                      <a:endParaRPr lang="es-ES"/>
                    </a:p>
                  </a:txBody>
                  <a:tcPr/>
                </a:tc>
                <a:tc>
                  <a:txBody>
                    <a:bodyPr/>
                    <a:lstStyle/>
                    <a:p>
                      <a:pPr algn="l">
                        <a:lnSpc>
                          <a:spcPts val="3000"/>
                        </a:lnSpc>
                        <a:spcAft>
                          <a:spcPts val="0"/>
                        </a:spcAft>
                      </a:pPr>
                      <a:r>
                        <a:rPr lang="es-ES" sz="2000" b="1" i="1" dirty="0" err="1" smtClean="0">
                          <a:solidFill>
                            <a:srgbClr val="C00000"/>
                          </a:solidFill>
                          <a:effectLst/>
                          <a:latin typeface="Arial Black" pitchFamily="34" charset="0"/>
                          <a:ea typeface="Calibri" panose="020F0502020204030204" pitchFamily="34" charset="0"/>
                          <a:cs typeface="Times New Roman" panose="02020603050405020304" pitchFamily="18" charset="0"/>
                        </a:rPr>
                        <a:t>Smoking</a:t>
                      </a:r>
                      <a:endParaRPr lang="es-ES" sz="20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solidFill>
                            <a:srgbClr val="C00000"/>
                          </a:solidFill>
                          <a:effectLst/>
                          <a:latin typeface="Arial Black" pitchFamily="34" charset="0"/>
                          <a:ea typeface="Calibri" panose="020F0502020204030204" pitchFamily="34" charset="0"/>
                          <a:cs typeface="Times New Roman" panose="02020603050405020304" pitchFamily="18" charset="0"/>
                        </a:rPr>
                        <a:t>82 (31)</a:t>
                      </a:r>
                      <a:endParaRPr lang="es-ES" sz="18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solidFill>
                            <a:srgbClr val="C00000"/>
                          </a:solidFill>
                          <a:effectLst/>
                          <a:latin typeface="Arial Black" pitchFamily="34" charset="0"/>
                          <a:ea typeface="Calibri" panose="020F0502020204030204" pitchFamily="34" charset="0"/>
                          <a:cs typeface="Times New Roman" panose="02020603050405020304" pitchFamily="18" charset="0"/>
                        </a:rPr>
                        <a:t>85 (31)</a:t>
                      </a:r>
                      <a:endParaRPr lang="es-ES" sz="18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r>
              <a:tr h="360494">
                <a:tc vMerge="1">
                  <a:txBody>
                    <a:bodyPr/>
                    <a:lstStyle/>
                    <a:p>
                      <a:endParaRPr lang="es-ES"/>
                    </a:p>
                  </a:txBody>
                  <a:tcPr/>
                </a:tc>
                <a:tc>
                  <a:txBody>
                    <a:bodyPr/>
                    <a:lstStyle/>
                    <a:p>
                      <a:pPr algn="l">
                        <a:lnSpc>
                          <a:spcPts val="3000"/>
                        </a:lnSpc>
                        <a:spcAft>
                          <a:spcPts val="0"/>
                        </a:spcAft>
                      </a:pPr>
                      <a:r>
                        <a:rPr lang="es-ES" sz="2000" b="1" i="1" dirty="0" err="1" smtClean="0">
                          <a:solidFill>
                            <a:srgbClr val="C00000"/>
                          </a:solidFill>
                          <a:effectLst/>
                          <a:latin typeface="Arial Black" pitchFamily="34" charset="0"/>
                          <a:ea typeface="Calibri" panose="020F0502020204030204" pitchFamily="34" charset="0"/>
                          <a:cs typeface="Times New Roman" panose="02020603050405020304" pitchFamily="18" charset="0"/>
                        </a:rPr>
                        <a:t>Physically</a:t>
                      </a:r>
                      <a:r>
                        <a:rPr lang="es-ES" sz="2000" b="1" i="1" dirty="0" smtClean="0">
                          <a:solidFill>
                            <a:srgbClr val="C00000"/>
                          </a:solidFill>
                          <a:effectLst/>
                          <a:latin typeface="Arial Black" pitchFamily="34" charset="0"/>
                          <a:ea typeface="Calibri" panose="020F0502020204030204" pitchFamily="34" charset="0"/>
                          <a:cs typeface="Times New Roman" panose="02020603050405020304" pitchFamily="18" charset="0"/>
                        </a:rPr>
                        <a:t> Inactive</a:t>
                      </a:r>
                      <a:endParaRPr lang="es-ES" sz="20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solidFill>
                            <a:srgbClr val="C00000"/>
                          </a:solidFill>
                          <a:effectLst/>
                          <a:latin typeface="Arial Black" pitchFamily="34" charset="0"/>
                          <a:ea typeface="Calibri" panose="020F0502020204030204" pitchFamily="34" charset="0"/>
                          <a:cs typeface="Times New Roman" panose="02020603050405020304" pitchFamily="18" charset="0"/>
                        </a:rPr>
                        <a:t>220 (83)</a:t>
                      </a:r>
                      <a:endParaRPr lang="es-ES" sz="18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solidFill>
                            <a:srgbClr val="C00000"/>
                          </a:solidFill>
                          <a:effectLst/>
                          <a:latin typeface="Arial Black" pitchFamily="34" charset="0"/>
                          <a:ea typeface="Calibri" panose="020F0502020204030204" pitchFamily="34" charset="0"/>
                          <a:cs typeface="Times New Roman" panose="02020603050405020304" pitchFamily="18" charset="0"/>
                        </a:rPr>
                        <a:t>221 (80)</a:t>
                      </a:r>
                      <a:endParaRPr lang="es-ES" sz="1800" b="1" i="1" dirty="0">
                        <a:solidFill>
                          <a:srgbClr val="C00000"/>
                        </a:solidFill>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r>
              <a:tr h="360494">
                <a:tc rowSpan="3">
                  <a:txBody>
                    <a:bodyPr/>
                    <a:lstStyle/>
                    <a:p>
                      <a:pPr algn="ctr">
                        <a:lnSpc>
                          <a:spcPts val="3000"/>
                        </a:lnSpc>
                        <a:spcAft>
                          <a:spcPts val="0"/>
                        </a:spcAft>
                      </a:pPr>
                      <a:r>
                        <a:rPr lang="es-ES" sz="1800" b="1" i="1" dirty="0" smtClean="0">
                          <a:effectLst/>
                          <a:latin typeface="Arial Black" pitchFamily="34" charset="0"/>
                        </a:rPr>
                        <a:t>EDUCATIONAL LEVEL</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l">
                        <a:lnSpc>
                          <a:spcPts val="3000"/>
                        </a:lnSpc>
                        <a:spcAft>
                          <a:spcPts val="0"/>
                        </a:spcAft>
                      </a:pPr>
                      <a:r>
                        <a:rPr lang="es-ES" sz="2000" b="1" i="1" dirty="0" err="1">
                          <a:effectLst/>
                          <a:latin typeface="Arial Black" pitchFamily="34" charset="0"/>
                        </a:rPr>
                        <a:t>Low</a:t>
                      </a:r>
                      <a:endParaRPr lang="es-ES" sz="20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effectLst/>
                          <a:latin typeface="Arial Black" pitchFamily="34" charset="0"/>
                        </a:rPr>
                        <a:t>13 (5)</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effectLst/>
                          <a:latin typeface="Arial Black" pitchFamily="34" charset="0"/>
                        </a:rPr>
                        <a:t>15 (5)</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r>
              <a:tr h="360494">
                <a:tc vMerge="1">
                  <a:txBody>
                    <a:bodyPr/>
                    <a:lstStyle/>
                    <a:p>
                      <a:endParaRPr lang="es-ES"/>
                    </a:p>
                  </a:txBody>
                  <a:tcPr/>
                </a:tc>
                <a:tc>
                  <a:txBody>
                    <a:bodyPr/>
                    <a:lstStyle/>
                    <a:p>
                      <a:pPr algn="l">
                        <a:lnSpc>
                          <a:spcPts val="3000"/>
                        </a:lnSpc>
                        <a:spcAft>
                          <a:spcPts val="0"/>
                        </a:spcAft>
                      </a:pPr>
                      <a:r>
                        <a:rPr lang="es-ES" sz="2000" b="1" i="1" dirty="0">
                          <a:effectLst/>
                          <a:latin typeface="Arial Black" pitchFamily="34" charset="0"/>
                        </a:rPr>
                        <a:t>Medium</a:t>
                      </a:r>
                      <a:endParaRPr lang="es-ES" sz="20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effectLst/>
                          <a:latin typeface="Arial Black" pitchFamily="34" charset="0"/>
                        </a:rPr>
                        <a:t>115 (43)</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effectLst/>
                          <a:latin typeface="Arial Black" pitchFamily="34" charset="0"/>
                        </a:rPr>
                        <a:t>146 (53)</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r>
              <a:tr h="360494">
                <a:tc vMerge="1">
                  <a:txBody>
                    <a:bodyPr/>
                    <a:lstStyle/>
                    <a:p>
                      <a:endParaRPr lang="es-ES"/>
                    </a:p>
                  </a:txBody>
                  <a:tcPr/>
                </a:tc>
                <a:tc>
                  <a:txBody>
                    <a:bodyPr/>
                    <a:lstStyle/>
                    <a:p>
                      <a:pPr algn="l">
                        <a:lnSpc>
                          <a:spcPts val="3000"/>
                        </a:lnSpc>
                        <a:spcAft>
                          <a:spcPts val="0"/>
                        </a:spcAft>
                      </a:pPr>
                      <a:r>
                        <a:rPr lang="es-ES" sz="2000" b="1" i="1" dirty="0">
                          <a:effectLst/>
                          <a:latin typeface="Arial Black" pitchFamily="34" charset="0"/>
                        </a:rPr>
                        <a:t>High</a:t>
                      </a:r>
                      <a:endParaRPr lang="es-ES" sz="20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effectLst/>
                          <a:latin typeface="Arial Black" pitchFamily="34" charset="0"/>
                        </a:rPr>
                        <a:t>138 (52)</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effectLst/>
                          <a:latin typeface="Arial Black" pitchFamily="34" charset="0"/>
                        </a:rPr>
                        <a:t>116 (42)</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r>
              <a:tr h="360494">
                <a:tc>
                  <a:txBody>
                    <a:bodyPr/>
                    <a:lstStyle/>
                    <a:p>
                      <a:pPr algn="ctr">
                        <a:lnSpc>
                          <a:spcPts val="3000"/>
                        </a:lnSpc>
                        <a:spcAft>
                          <a:spcPts val="0"/>
                        </a:spcAft>
                      </a:pPr>
                      <a:r>
                        <a:rPr lang="es-ES" sz="1600" b="1" i="1" dirty="0" smtClean="0">
                          <a:effectLst/>
                          <a:latin typeface="Arial Black" pitchFamily="34" charset="0"/>
                          <a:ea typeface="Calibri" panose="020F0502020204030204" pitchFamily="34" charset="0"/>
                          <a:cs typeface="Times New Roman" panose="02020603050405020304" pitchFamily="18" charset="0"/>
                        </a:rPr>
                        <a:t>FUSTER</a:t>
                      </a:r>
                      <a:r>
                        <a:rPr lang="es-ES" sz="1600" b="1" i="1" baseline="0" dirty="0" smtClean="0">
                          <a:effectLst/>
                          <a:latin typeface="Arial Black" pitchFamily="34" charset="0"/>
                          <a:ea typeface="Calibri" panose="020F0502020204030204" pitchFamily="34" charset="0"/>
                          <a:cs typeface="Times New Roman" panose="02020603050405020304" pitchFamily="18" charset="0"/>
                        </a:rPr>
                        <a:t> BEWAT SC</a:t>
                      </a:r>
                      <a:endParaRPr lang="es-ES" sz="16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l">
                        <a:lnSpc>
                          <a:spcPts val="3000"/>
                        </a:lnSpc>
                        <a:spcAft>
                          <a:spcPts val="0"/>
                        </a:spcAft>
                      </a:pPr>
                      <a:endParaRPr lang="es-ES" sz="16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effectLst/>
                          <a:latin typeface="Arial Black" pitchFamily="34" charset="0"/>
                          <a:ea typeface="Calibri" panose="020F0502020204030204" pitchFamily="34" charset="0"/>
                          <a:cs typeface="Times New Roman" panose="02020603050405020304" pitchFamily="18" charset="0"/>
                        </a:rPr>
                        <a:t>8.3</a:t>
                      </a:r>
                      <a:r>
                        <a:rPr lang="es-ES" sz="1800" b="1" i="1" baseline="0" dirty="0" smtClean="0">
                          <a:effectLst/>
                          <a:latin typeface="Arial Black" pitchFamily="34" charset="0"/>
                          <a:ea typeface="Calibri" panose="020F0502020204030204" pitchFamily="34" charset="0"/>
                          <a:cs typeface="Times New Roman" panose="02020603050405020304" pitchFamily="18" charset="0"/>
                        </a:rPr>
                        <a:t> (7.9-8.8)</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c>
                  <a:txBody>
                    <a:bodyPr/>
                    <a:lstStyle/>
                    <a:p>
                      <a:pPr algn="ctr">
                        <a:lnSpc>
                          <a:spcPts val="3000"/>
                        </a:lnSpc>
                        <a:spcAft>
                          <a:spcPts val="0"/>
                        </a:spcAft>
                      </a:pPr>
                      <a:r>
                        <a:rPr lang="es-ES" sz="1800" b="1" i="1" dirty="0" smtClean="0">
                          <a:effectLst/>
                          <a:latin typeface="Arial Black" pitchFamily="34" charset="0"/>
                          <a:ea typeface="Calibri" panose="020F0502020204030204" pitchFamily="34" charset="0"/>
                          <a:cs typeface="Times New Roman" panose="02020603050405020304" pitchFamily="18" charset="0"/>
                        </a:rPr>
                        <a:t>8.4 (8-8.8)</a:t>
                      </a:r>
                      <a:endParaRPr lang="es-ES" sz="1800" b="1" i="1" dirty="0">
                        <a:effectLst/>
                        <a:latin typeface="Arial Black" pitchFamily="34" charset="0"/>
                        <a:ea typeface="Calibri" panose="020F0502020204030204" pitchFamily="34" charset="0"/>
                        <a:cs typeface="Times New Roman" panose="02020603050405020304" pitchFamily="18" charset="0"/>
                      </a:endParaRPr>
                    </a:p>
                  </a:txBody>
                  <a:tcPr marL="41817" marR="41817" marT="0" marB="0" anchor="ctr"/>
                </a:tc>
              </a:tr>
            </a:tbl>
          </a:graphicData>
        </a:graphic>
      </p:graphicFrame>
      <p:sp>
        <p:nvSpPr>
          <p:cNvPr id="8" name="1 Título"/>
          <p:cNvSpPr txBox="1">
            <a:spLocks/>
          </p:cNvSpPr>
          <p:nvPr/>
        </p:nvSpPr>
        <p:spPr>
          <a:xfrm>
            <a:off x="2589740" y="-212331"/>
            <a:ext cx="7127950" cy="880765"/>
          </a:xfrm>
          <a:prstGeom prst="rect">
            <a:avLst/>
          </a:prstGeom>
        </p:spPr>
        <p:txBody>
          <a:bodyPr vert="horz" lIns="91440" tIns="45720" rIns="91440" bIns="45720" rtlCol="0" anchor="ctr">
            <a:normAutofit/>
          </a:bodyPr>
          <a:lstStyle/>
          <a:p>
            <a:pPr algn="ctr">
              <a:spcBef>
                <a:spcPct val="0"/>
              </a:spcBef>
              <a:defRPr/>
            </a:pPr>
            <a:r>
              <a:rPr lang="es-ES" altLang="es-ES" sz="3600" b="1" i="1" u="heavy" dirty="0" err="1" smtClean="0">
                <a:solidFill>
                  <a:srgbClr val="C00000"/>
                </a:solidFill>
                <a:latin typeface="Arial Black" pitchFamily="34" charset="0"/>
                <a:cs typeface="Arial" pitchFamily="34" charset="0"/>
              </a:rPr>
              <a:t>Baseline</a:t>
            </a:r>
            <a:r>
              <a:rPr lang="es-ES" altLang="es-ES" sz="3600" b="1" i="1" u="heavy" dirty="0" smtClean="0">
                <a:solidFill>
                  <a:srgbClr val="C00000"/>
                </a:solidFill>
                <a:latin typeface="Arial Black" pitchFamily="34" charset="0"/>
                <a:cs typeface="Arial" pitchFamily="34" charset="0"/>
              </a:rPr>
              <a:t> </a:t>
            </a:r>
            <a:r>
              <a:rPr lang="es-ES" altLang="es-ES" sz="3600" b="1" i="1" u="heavy" dirty="0" err="1" smtClean="0">
                <a:solidFill>
                  <a:srgbClr val="C00000"/>
                </a:solidFill>
                <a:latin typeface="Arial Black" pitchFamily="34" charset="0"/>
                <a:cs typeface="Arial" pitchFamily="34" charset="0"/>
              </a:rPr>
              <a:t>Characteristics</a:t>
            </a:r>
            <a:endParaRPr lang="es-ES" altLang="es-ES" sz="3600" b="1" i="1" u="heavy" dirty="0">
              <a:solidFill>
                <a:srgbClr val="C00000"/>
              </a:solidFill>
              <a:latin typeface="Arial Black" pitchFamily="34" charset="0"/>
              <a:cs typeface="Arial" pitchFamily="34" charset="0"/>
            </a:endParaRPr>
          </a:p>
        </p:txBody>
      </p:sp>
    </p:spTree>
    <p:extLst>
      <p:ext uri="{BB962C8B-B14F-4D97-AF65-F5344CB8AC3E}">
        <p14:creationId xmlns:p14="http://schemas.microsoft.com/office/powerpoint/2010/main" val="4127296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008969" y="1415500"/>
            <a:ext cx="10436804" cy="3850079"/>
            <a:chOff x="1566900" y="2095572"/>
            <a:chExt cx="8391312" cy="2849759"/>
          </a:xfrm>
        </p:grpSpPr>
        <p:sp>
          <p:nvSpPr>
            <p:cNvPr id="6" name="Rectángulo redondeado 5"/>
            <p:cNvSpPr/>
            <p:nvPr/>
          </p:nvSpPr>
          <p:spPr>
            <a:xfrm>
              <a:off x="1566900" y="3701305"/>
              <a:ext cx="928138" cy="477395"/>
            </a:xfrm>
            <a:prstGeom prst="roundRect">
              <a:avLst/>
            </a:prstGeom>
            <a:solidFill>
              <a:schemeClr val="accent4">
                <a:lumMod val="60000"/>
                <a:lumOff val="40000"/>
              </a:schemeClr>
            </a:solidFill>
            <a:ln w="3175">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b="1" dirty="0" smtClean="0">
                  <a:solidFill>
                    <a:schemeClr val="tx1"/>
                  </a:solidFill>
                  <a:latin typeface="Arial Black" pitchFamily="34" charset="0"/>
                </a:rPr>
                <a:t>1199</a:t>
              </a:r>
              <a:r>
                <a:rPr lang="es-ES" sz="1050" b="1" dirty="0" smtClean="0">
                  <a:solidFill>
                    <a:schemeClr val="tx1"/>
                  </a:solidFill>
                  <a:latin typeface="Arial Black" pitchFamily="34" charset="0"/>
                </a:rPr>
                <a:t> </a:t>
              </a:r>
              <a:r>
                <a:rPr lang="es-ES" sz="1400" b="1" dirty="0" smtClean="0">
                  <a:solidFill>
                    <a:schemeClr val="tx1"/>
                  </a:solidFill>
                  <a:latin typeface="Arial Black" pitchFamily="34" charset="0"/>
                </a:rPr>
                <a:t>INVITED</a:t>
              </a:r>
              <a:endParaRPr lang="es-ES" sz="1400" b="1" dirty="0">
                <a:solidFill>
                  <a:schemeClr val="tx1"/>
                </a:solidFill>
                <a:latin typeface="Arial Black" pitchFamily="34" charset="0"/>
              </a:endParaRPr>
            </a:p>
          </p:txBody>
        </p:sp>
        <p:sp>
          <p:nvSpPr>
            <p:cNvPr id="7" name="Rectángulo redondeado 6"/>
            <p:cNvSpPr/>
            <p:nvPr/>
          </p:nvSpPr>
          <p:spPr>
            <a:xfrm>
              <a:off x="3790914" y="3701305"/>
              <a:ext cx="1114925" cy="477395"/>
            </a:xfrm>
            <a:prstGeom prst="roundRect">
              <a:avLst/>
            </a:prstGeom>
            <a:solidFill>
              <a:schemeClr val="accent4">
                <a:lumMod val="60000"/>
                <a:lumOff val="40000"/>
              </a:schemeClr>
            </a:solidFill>
            <a:ln w="3175">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Black" pitchFamily="34" charset="0"/>
                </a:rPr>
                <a:t>543 </a:t>
              </a:r>
            </a:p>
            <a:p>
              <a:pPr algn="ctr"/>
              <a:r>
                <a:rPr lang="en-US" sz="1400" b="1" dirty="0" smtClean="0">
                  <a:solidFill>
                    <a:schemeClr val="tx1"/>
                  </a:solidFill>
                  <a:latin typeface="Arial Black" pitchFamily="34" charset="0"/>
                </a:rPr>
                <a:t>RANDOM.</a:t>
              </a:r>
              <a:endParaRPr lang="es-ES" sz="1400" b="1" dirty="0">
                <a:solidFill>
                  <a:schemeClr val="tx1"/>
                </a:solidFill>
                <a:latin typeface="Arial Black" pitchFamily="34" charset="0"/>
              </a:endParaRPr>
            </a:p>
          </p:txBody>
        </p:sp>
        <p:sp>
          <p:nvSpPr>
            <p:cNvPr id="10" name="Rectángulo 9"/>
            <p:cNvSpPr/>
            <p:nvPr/>
          </p:nvSpPr>
          <p:spPr>
            <a:xfrm>
              <a:off x="3076692" y="2934784"/>
              <a:ext cx="1145189" cy="321276"/>
            </a:xfrm>
            <a:prstGeom prst="rect">
              <a:avLst/>
            </a:prstGeom>
            <a:solidFill>
              <a:srgbClr val="92D050"/>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smtClean="0">
                  <a:solidFill>
                    <a:schemeClr val="tx1"/>
                  </a:solidFill>
                  <a:latin typeface="Arial Black" pitchFamily="34" charset="0"/>
                </a:rPr>
                <a:t>WORKSHOPS</a:t>
              </a:r>
              <a:endParaRPr lang="es-ES" sz="1200" b="1" dirty="0">
                <a:solidFill>
                  <a:schemeClr val="tx1"/>
                </a:solidFill>
                <a:latin typeface="Arial Black" pitchFamily="34" charset="0"/>
              </a:endParaRPr>
            </a:p>
          </p:txBody>
        </p:sp>
        <p:grpSp>
          <p:nvGrpSpPr>
            <p:cNvPr id="11" name="Grupo 10"/>
            <p:cNvGrpSpPr/>
            <p:nvPr/>
          </p:nvGrpSpPr>
          <p:grpSpPr>
            <a:xfrm>
              <a:off x="4275202" y="2646459"/>
              <a:ext cx="791960" cy="966279"/>
              <a:chOff x="3903608" y="4687329"/>
              <a:chExt cx="791960" cy="966279"/>
            </a:xfrm>
            <a:solidFill>
              <a:schemeClr val="accent2">
                <a:lumMod val="20000"/>
                <a:lumOff val="80000"/>
              </a:schemeClr>
            </a:solidFill>
          </p:grpSpPr>
          <p:sp>
            <p:nvSpPr>
              <p:cNvPr id="32" name="Flecha derecha 31"/>
              <p:cNvSpPr/>
              <p:nvPr/>
            </p:nvSpPr>
            <p:spPr>
              <a:xfrm>
                <a:off x="4378245" y="4687329"/>
                <a:ext cx="317323" cy="255373"/>
              </a:xfrm>
              <a:prstGeom prst="rightArrow">
                <a:avLst/>
              </a:prstGeom>
              <a:solidFill>
                <a:schemeClr val="bg1">
                  <a:lumMod val="95000"/>
                </a:schemeClr>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solidFill>
                    <a:schemeClr val="tx1"/>
                  </a:solidFill>
                </a:endParaRPr>
              </a:p>
            </p:txBody>
          </p:sp>
          <p:sp>
            <p:nvSpPr>
              <p:cNvPr id="33" name="Flecha derecha 32"/>
              <p:cNvSpPr/>
              <p:nvPr/>
            </p:nvSpPr>
            <p:spPr>
              <a:xfrm>
                <a:off x="4375583" y="5398235"/>
                <a:ext cx="317323" cy="255373"/>
              </a:xfrm>
              <a:prstGeom prst="rightArrow">
                <a:avLst/>
              </a:prstGeom>
              <a:solidFill>
                <a:schemeClr val="bg1">
                  <a:lumMod val="95000"/>
                </a:schemeClr>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solidFill>
                    <a:schemeClr val="tx1"/>
                  </a:solidFill>
                </a:endParaRPr>
              </a:p>
            </p:txBody>
          </p:sp>
          <p:sp>
            <p:nvSpPr>
              <p:cNvPr id="34" name="Rectángulo 33"/>
              <p:cNvSpPr/>
              <p:nvPr/>
            </p:nvSpPr>
            <p:spPr>
              <a:xfrm>
                <a:off x="3903608" y="5101281"/>
                <a:ext cx="383670" cy="70022"/>
              </a:xfrm>
              <a:prstGeom prst="rect">
                <a:avLst/>
              </a:prstGeom>
              <a:solidFill>
                <a:schemeClr val="bg1">
                  <a:lumMod val="95000"/>
                </a:schemeClr>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solidFill>
                    <a:schemeClr val="tx1"/>
                  </a:solidFill>
                </a:endParaRPr>
              </a:p>
            </p:txBody>
          </p:sp>
          <p:sp>
            <p:nvSpPr>
              <p:cNvPr id="35" name="Rectángulo 34"/>
              <p:cNvSpPr/>
              <p:nvPr/>
            </p:nvSpPr>
            <p:spPr>
              <a:xfrm rot="5400000">
                <a:off x="3906118" y="5126771"/>
                <a:ext cx="842815" cy="89064"/>
              </a:xfrm>
              <a:prstGeom prst="rect">
                <a:avLst/>
              </a:prstGeom>
              <a:solidFill>
                <a:schemeClr val="bg1">
                  <a:lumMod val="95000"/>
                </a:schemeClr>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solidFill>
                    <a:schemeClr val="tx1"/>
                  </a:solidFill>
                </a:endParaRPr>
              </a:p>
            </p:txBody>
          </p:sp>
        </p:grpSp>
        <p:sp>
          <p:nvSpPr>
            <p:cNvPr id="12" name="Rectángulo 11"/>
            <p:cNvSpPr/>
            <p:nvPr/>
          </p:nvSpPr>
          <p:spPr>
            <a:xfrm>
              <a:off x="5096545" y="2646459"/>
              <a:ext cx="2255452" cy="319165"/>
            </a:xfrm>
            <a:prstGeom prst="rect">
              <a:avLst/>
            </a:prstGeom>
            <a:solidFill>
              <a:schemeClr val="accent2"/>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smtClean="0">
                  <a:solidFill>
                    <a:schemeClr val="tx1"/>
                  </a:solidFill>
                  <a:latin typeface="Arial Black" pitchFamily="34" charset="0"/>
                </a:rPr>
                <a:t>INTERVENTION= 277</a:t>
              </a:r>
              <a:endParaRPr lang="es-ES" sz="1600" b="1" dirty="0">
                <a:solidFill>
                  <a:schemeClr val="tx1"/>
                </a:solidFill>
                <a:latin typeface="Arial Black" pitchFamily="34" charset="0"/>
              </a:endParaRPr>
            </a:p>
          </p:txBody>
        </p:sp>
        <p:sp>
          <p:nvSpPr>
            <p:cNvPr id="13" name="Rectángulo 12"/>
            <p:cNvSpPr/>
            <p:nvPr/>
          </p:nvSpPr>
          <p:spPr>
            <a:xfrm>
              <a:off x="5081587" y="3288092"/>
              <a:ext cx="2255452" cy="321412"/>
            </a:xfrm>
            <a:prstGeom prst="rect">
              <a:avLst/>
            </a:prstGeom>
            <a:solidFill>
              <a:schemeClr val="accent1"/>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smtClean="0">
                  <a:solidFill>
                    <a:schemeClr val="tx1"/>
                  </a:solidFill>
                  <a:latin typeface="Arial Black" pitchFamily="34" charset="0"/>
                </a:rPr>
                <a:t>CONTROL=266</a:t>
              </a:r>
              <a:endParaRPr lang="es-ES" sz="1600" b="1" dirty="0">
                <a:solidFill>
                  <a:schemeClr val="tx1"/>
                </a:solidFill>
                <a:latin typeface="Arial Black" pitchFamily="34" charset="0"/>
              </a:endParaRPr>
            </a:p>
          </p:txBody>
        </p:sp>
        <p:sp>
          <p:nvSpPr>
            <p:cNvPr id="14" name="Flecha arriba 13"/>
            <p:cNvSpPr/>
            <p:nvPr/>
          </p:nvSpPr>
          <p:spPr>
            <a:xfrm>
              <a:off x="7384042" y="2456990"/>
              <a:ext cx="198222" cy="1288538"/>
            </a:xfrm>
            <a:prstGeom prst="upArrow">
              <a:avLst/>
            </a:prstGeom>
            <a:solidFill>
              <a:schemeClr val="bg1">
                <a:lumMod val="95000"/>
              </a:schemeClr>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solidFill>
                  <a:schemeClr val="tx1"/>
                </a:solidFill>
              </a:endParaRPr>
            </a:p>
          </p:txBody>
        </p:sp>
        <p:sp>
          <p:nvSpPr>
            <p:cNvPr id="15" name="Flecha arriba 14"/>
            <p:cNvSpPr/>
            <p:nvPr/>
          </p:nvSpPr>
          <p:spPr>
            <a:xfrm>
              <a:off x="2917071" y="2476026"/>
              <a:ext cx="210324" cy="1161535"/>
            </a:xfrm>
            <a:prstGeom prst="upArrow">
              <a:avLst/>
            </a:prstGeom>
            <a:solidFill>
              <a:schemeClr val="bg1">
                <a:lumMod val="95000"/>
              </a:schemeClr>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solidFill>
                  <a:schemeClr val="tx1"/>
                </a:solidFill>
              </a:endParaRPr>
            </a:p>
          </p:txBody>
        </p:sp>
        <p:sp>
          <p:nvSpPr>
            <p:cNvPr id="16" name="Flecha arriba 15"/>
            <p:cNvSpPr/>
            <p:nvPr/>
          </p:nvSpPr>
          <p:spPr>
            <a:xfrm>
              <a:off x="4139452" y="2476026"/>
              <a:ext cx="196009" cy="1161535"/>
            </a:xfrm>
            <a:prstGeom prst="upArrow">
              <a:avLst/>
            </a:prstGeom>
            <a:solidFill>
              <a:schemeClr val="bg1">
                <a:lumMod val="95000"/>
              </a:schemeClr>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solidFill>
                  <a:schemeClr val="tx1"/>
                </a:solidFill>
              </a:endParaRPr>
            </a:p>
          </p:txBody>
        </p:sp>
        <p:sp>
          <p:nvSpPr>
            <p:cNvPr id="17" name="Rectángulo redondeado 16"/>
            <p:cNvSpPr/>
            <p:nvPr/>
          </p:nvSpPr>
          <p:spPr>
            <a:xfrm>
              <a:off x="2585378" y="3701305"/>
              <a:ext cx="1112110" cy="468211"/>
            </a:xfrm>
            <a:prstGeom prst="roundRect">
              <a:avLst/>
            </a:prstGeom>
            <a:solidFill>
              <a:schemeClr val="accent4">
                <a:lumMod val="60000"/>
                <a:lumOff val="40000"/>
              </a:schemeClr>
            </a:solidFill>
            <a:ln w="3175">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Black" pitchFamily="34" charset="0"/>
                </a:rPr>
                <a:t>648 </a:t>
              </a:r>
              <a:endParaRPr lang="es-ES" sz="1400" b="1" dirty="0" smtClean="0">
                <a:solidFill>
                  <a:schemeClr val="tx1"/>
                </a:solidFill>
                <a:latin typeface="Arial Black" pitchFamily="34" charset="0"/>
              </a:endParaRPr>
            </a:p>
            <a:p>
              <a:pPr algn="ctr"/>
              <a:r>
                <a:rPr lang="en-US" sz="1400" b="1" dirty="0" smtClean="0">
                  <a:solidFill>
                    <a:schemeClr val="tx1"/>
                  </a:solidFill>
                  <a:latin typeface="Arial Black" pitchFamily="34" charset="0"/>
                </a:rPr>
                <a:t>ELIGIBLE</a:t>
              </a:r>
              <a:endParaRPr lang="es-ES" sz="1400" b="1" dirty="0">
                <a:solidFill>
                  <a:schemeClr val="tx1"/>
                </a:solidFill>
                <a:latin typeface="Arial Black" pitchFamily="34" charset="0"/>
              </a:endParaRPr>
            </a:p>
          </p:txBody>
        </p:sp>
        <p:sp>
          <p:nvSpPr>
            <p:cNvPr id="20" name="Flecha derecha 19"/>
            <p:cNvSpPr/>
            <p:nvPr/>
          </p:nvSpPr>
          <p:spPr>
            <a:xfrm rot="5400000">
              <a:off x="4595474" y="4375549"/>
              <a:ext cx="418696" cy="67344"/>
            </a:xfrm>
            <a:prstGeom prst="rightArrow">
              <a:avLst/>
            </a:prstGeom>
            <a:solidFill>
              <a:schemeClr val="tx1"/>
            </a:solidFill>
            <a:ln w="3175">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solidFill>
                  <a:schemeClr val="tx1"/>
                </a:solidFill>
              </a:endParaRPr>
            </a:p>
          </p:txBody>
        </p:sp>
        <p:sp>
          <p:nvSpPr>
            <p:cNvPr id="21" name="Rectángulo 20"/>
            <p:cNvSpPr/>
            <p:nvPr/>
          </p:nvSpPr>
          <p:spPr>
            <a:xfrm>
              <a:off x="4709416" y="4656117"/>
              <a:ext cx="1136043" cy="289214"/>
            </a:xfrm>
            <a:prstGeom prst="rect">
              <a:avLst/>
            </a:prstGeom>
            <a:solidFill>
              <a:schemeClr val="bg1"/>
            </a:solidFill>
            <a:ln w="3175">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3000"/>
                </a:lnSpc>
                <a:buClr>
                  <a:srgbClr val="000000"/>
                </a:buClr>
                <a:buSzPct val="100000"/>
              </a:pPr>
              <a:r>
                <a:rPr lang="es-ES" sz="1200" b="1" dirty="0" smtClean="0">
                  <a:solidFill>
                    <a:schemeClr val="tx1"/>
                  </a:solidFill>
                  <a:latin typeface="Arial Black" pitchFamily="34" charset="0"/>
                </a:rPr>
                <a:t>16.2</a:t>
              </a:r>
              <a:r>
                <a:rPr lang="es-ES" sz="1200" b="1" dirty="0">
                  <a:solidFill>
                    <a:schemeClr val="tx1"/>
                  </a:solidFill>
                  <a:latin typeface="Arial Black" pitchFamily="34" charset="0"/>
                </a:rPr>
                <a:t>% </a:t>
              </a:r>
              <a:r>
                <a:rPr lang="es-ES" sz="1200" b="1" dirty="0" smtClean="0">
                  <a:solidFill>
                    <a:schemeClr val="tx1"/>
                  </a:solidFill>
                  <a:latin typeface="Arial Black" pitchFamily="34" charset="0"/>
                </a:rPr>
                <a:t>FAILED RUN-IN</a:t>
              </a:r>
              <a:endParaRPr lang="es-ES" sz="1200" b="1" dirty="0">
                <a:solidFill>
                  <a:schemeClr val="tx1"/>
                </a:solidFill>
                <a:latin typeface="Arial Black" pitchFamily="34" charset="0"/>
              </a:endParaRPr>
            </a:p>
          </p:txBody>
        </p:sp>
        <p:sp>
          <p:nvSpPr>
            <p:cNvPr id="27" name="Rectángulo 26"/>
            <p:cNvSpPr/>
            <p:nvPr/>
          </p:nvSpPr>
          <p:spPr>
            <a:xfrm>
              <a:off x="2465640" y="2095572"/>
              <a:ext cx="1183646" cy="347198"/>
            </a:xfrm>
            <a:prstGeom prst="rect">
              <a:avLst/>
            </a:prstGeom>
            <a:solidFill>
              <a:schemeClr val="accent1">
                <a:lumMod val="40000"/>
                <a:lumOff val="60000"/>
              </a:schemeClr>
            </a:solidFill>
            <a:ln w="3175">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3000"/>
                </a:lnSpc>
                <a:buClr>
                  <a:srgbClr val="000000"/>
                </a:buClr>
                <a:buSzPct val="100000"/>
                <a:defRPr/>
              </a:pPr>
              <a:r>
                <a:rPr lang="es-ES_tradnl" sz="1400" b="1" dirty="0" smtClean="0">
                  <a:solidFill>
                    <a:schemeClr val="tx1"/>
                  </a:solidFill>
                  <a:latin typeface="Arial Black" pitchFamily="34" charset="0"/>
                </a:rPr>
                <a:t>SCREENING</a:t>
              </a:r>
              <a:endParaRPr lang="es-ES" sz="1400" b="1" dirty="0">
                <a:solidFill>
                  <a:schemeClr val="tx1"/>
                </a:solidFill>
                <a:latin typeface="Arial Black" pitchFamily="34" charset="0"/>
              </a:endParaRPr>
            </a:p>
          </p:txBody>
        </p:sp>
        <p:sp>
          <p:nvSpPr>
            <p:cNvPr id="28" name="Rectángulo 27"/>
            <p:cNvSpPr/>
            <p:nvPr/>
          </p:nvSpPr>
          <p:spPr>
            <a:xfrm>
              <a:off x="3741902" y="2096520"/>
              <a:ext cx="1070796" cy="346250"/>
            </a:xfrm>
            <a:prstGeom prst="rect">
              <a:avLst/>
            </a:prstGeom>
            <a:solidFill>
              <a:schemeClr val="accent1">
                <a:lumMod val="40000"/>
                <a:lumOff val="60000"/>
              </a:schemeClr>
            </a:solidFill>
            <a:ln w="3175">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3000"/>
                </a:lnSpc>
                <a:buClr>
                  <a:srgbClr val="000000"/>
                </a:buClr>
                <a:buSzPct val="100000"/>
                <a:defRPr/>
              </a:pPr>
              <a:r>
                <a:rPr lang="es-ES_tradnl" sz="1400" b="1" dirty="0" smtClean="0">
                  <a:solidFill>
                    <a:schemeClr val="tx1"/>
                  </a:solidFill>
                  <a:latin typeface="Arial Black" pitchFamily="34" charset="0"/>
                </a:rPr>
                <a:t>BASELINE</a:t>
              </a:r>
              <a:endParaRPr lang="es-ES" sz="1400" b="1" dirty="0">
                <a:solidFill>
                  <a:schemeClr val="tx1"/>
                </a:solidFill>
                <a:latin typeface="Arial Black" pitchFamily="34" charset="0"/>
              </a:endParaRPr>
            </a:p>
          </p:txBody>
        </p:sp>
        <p:sp>
          <p:nvSpPr>
            <p:cNvPr id="29" name="Rectángulo 28"/>
            <p:cNvSpPr/>
            <p:nvPr/>
          </p:nvSpPr>
          <p:spPr>
            <a:xfrm>
              <a:off x="6800582" y="2096521"/>
              <a:ext cx="1311734" cy="346250"/>
            </a:xfrm>
            <a:prstGeom prst="rect">
              <a:avLst/>
            </a:prstGeom>
            <a:solidFill>
              <a:schemeClr val="accent1">
                <a:lumMod val="40000"/>
                <a:lumOff val="60000"/>
              </a:schemeClr>
            </a:solidFill>
            <a:ln w="3175">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3000"/>
                </a:lnSpc>
                <a:buClr>
                  <a:srgbClr val="000000"/>
                </a:buClr>
                <a:buSzPct val="100000"/>
                <a:defRPr/>
              </a:pPr>
              <a:r>
                <a:rPr lang="es-ES_tradnl" sz="1400" b="1" dirty="0" smtClean="0">
                  <a:solidFill>
                    <a:schemeClr val="tx1"/>
                  </a:solidFill>
                  <a:latin typeface="Arial Black" pitchFamily="34" charset="0"/>
                </a:rPr>
                <a:t>FINAL ASSESSMENT</a:t>
              </a:r>
              <a:endParaRPr lang="es-ES" sz="1400" b="1" dirty="0">
                <a:solidFill>
                  <a:schemeClr val="tx1"/>
                </a:solidFill>
                <a:latin typeface="Arial Black" pitchFamily="34" charset="0"/>
              </a:endParaRPr>
            </a:p>
          </p:txBody>
        </p:sp>
        <p:sp>
          <p:nvSpPr>
            <p:cNvPr id="30" name="Rectángulo 29"/>
            <p:cNvSpPr/>
            <p:nvPr/>
          </p:nvSpPr>
          <p:spPr>
            <a:xfrm>
              <a:off x="8614591" y="2817711"/>
              <a:ext cx="1343621" cy="427694"/>
            </a:xfrm>
            <a:prstGeom prst="rect">
              <a:avLst/>
            </a:prstGeom>
            <a:solidFill>
              <a:schemeClr val="accent1">
                <a:lumMod val="40000"/>
                <a:lumOff val="60000"/>
              </a:schemeClr>
            </a:solidFill>
            <a:ln w="3175">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buClr>
                  <a:srgbClr val="000000"/>
                </a:buClr>
                <a:buSzPct val="100000"/>
                <a:defRPr/>
              </a:pPr>
              <a:r>
                <a:rPr lang="es-ES_tradnl" sz="1400" b="1" dirty="0" smtClean="0">
                  <a:solidFill>
                    <a:schemeClr val="tx1"/>
                  </a:solidFill>
                  <a:latin typeface="Arial Black" pitchFamily="34" charset="0"/>
                </a:rPr>
                <a:t>FOLLOW-UP ASSESSMENTS</a:t>
              </a:r>
              <a:endParaRPr lang="es-ES" sz="1400" b="1" dirty="0">
                <a:solidFill>
                  <a:schemeClr val="tx1"/>
                </a:solidFill>
                <a:latin typeface="Arial Black" pitchFamily="34" charset="0"/>
              </a:endParaRPr>
            </a:p>
          </p:txBody>
        </p:sp>
        <p:sp>
          <p:nvSpPr>
            <p:cNvPr id="31" name="Flecha derecha 30"/>
            <p:cNvSpPr/>
            <p:nvPr/>
          </p:nvSpPr>
          <p:spPr>
            <a:xfrm>
              <a:off x="7530882" y="2965625"/>
              <a:ext cx="1045661" cy="219935"/>
            </a:xfrm>
            <a:prstGeom prst="rightArrow">
              <a:avLst/>
            </a:prstGeom>
            <a:solidFill>
              <a:schemeClr val="bg1">
                <a:lumMod val="95000"/>
              </a:schemeClr>
            </a:solidFill>
            <a:ln w="3175">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solidFill>
                  <a:schemeClr val="tx1"/>
                </a:solidFill>
              </a:endParaRPr>
            </a:p>
          </p:txBody>
        </p:sp>
      </p:grpSp>
      <p:sp>
        <p:nvSpPr>
          <p:cNvPr id="36" name="CuadroTexto 35"/>
          <p:cNvSpPr txBox="1"/>
          <p:nvPr/>
        </p:nvSpPr>
        <p:spPr>
          <a:xfrm>
            <a:off x="3999392" y="5739307"/>
            <a:ext cx="2094741" cy="400110"/>
          </a:xfrm>
          <a:prstGeom prst="rect">
            <a:avLst/>
          </a:prstGeom>
          <a:noFill/>
        </p:spPr>
        <p:txBody>
          <a:bodyPr wrap="none" rtlCol="0">
            <a:spAutoFit/>
          </a:bodyPr>
          <a:lstStyle/>
          <a:p>
            <a:r>
              <a:rPr lang="en-US" sz="2000" dirty="0" smtClean="0">
                <a:solidFill>
                  <a:srgbClr val="C00000"/>
                </a:solidFill>
                <a:latin typeface="Arial Black" pitchFamily="34" charset="0"/>
              </a:rPr>
              <a:t>January 2014</a:t>
            </a:r>
            <a:endParaRPr lang="en-US" sz="2000" dirty="0">
              <a:solidFill>
                <a:srgbClr val="C00000"/>
              </a:solidFill>
              <a:latin typeface="Arial Black" pitchFamily="34" charset="0"/>
            </a:endParaRPr>
          </a:p>
        </p:txBody>
      </p:sp>
      <p:sp>
        <p:nvSpPr>
          <p:cNvPr id="37" name="Flecha derecha 36"/>
          <p:cNvSpPr/>
          <p:nvPr/>
        </p:nvSpPr>
        <p:spPr>
          <a:xfrm rot="5400000" flipV="1">
            <a:off x="3682584" y="4868941"/>
            <a:ext cx="1339979" cy="243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adroTexto 38"/>
          <p:cNvSpPr txBox="1"/>
          <p:nvPr/>
        </p:nvSpPr>
        <p:spPr>
          <a:xfrm>
            <a:off x="7311067" y="5735020"/>
            <a:ext cx="2094741" cy="400110"/>
          </a:xfrm>
          <a:prstGeom prst="rect">
            <a:avLst/>
          </a:prstGeom>
          <a:noFill/>
        </p:spPr>
        <p:txBody>
          <a:bodyPr wrap="none" rtlCol="0">
            <a:spAutoFit/>
          </a:bodyPr>
          <a:lstStyle/>
          <a:p>
            <a:pPr lvl="0"/>
            <a:r>
              <a:rPr lang="en-US" sz="2000" dirty="0">
                <a:solidFill>
                  <a:srgbClr val="C00000"/>
                </a:solidFill>
                <a:latin typeface="Arial Black" pitchFamily="34" charset="0"/>
              </a:rPr>
              <a:t>January 2015</a:t>
            </a:r>
          </a:p>
        </p:txBody>
      </p:sp>
      <p:sp>
        <p:nvSpPr>
          <p:cNvPr id="40" name="Flecha derecha 39"/>
          <p:cNvSpPr/>
          <p:nvPr/>
        </p:nvSpPr>
        <p:spPr>
          <a:xfrm rot="5400000" flipV="1">
            <a:off x="2154366" y="4900473"/>
            <a:ext cx="1339979" cy="243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adroTexto 40"/>
          <p:cNvSpPr txBox="1"/>
          <p:nvPr/>
        </p:nvSpPr>
        <p:spPr>
          <a:xfrm>
            <a:off x="1011633" y="5735020"/>
            <a:ext cx="2483372" cy="400110"/>
          </a:xfrm>
          <a:prstGeom prst="rect">
            <a:avLst/>
          </a:prstGeom>
          <a:noFill/>
        </p:spPr>
        <p:txBody>
          <a:bodyPr wrap="none" rtlCol="0">
            <a:spAutoFit/>
          </a:bodyPr>
          <a:lstStyle/>
          <a:p>
            <a:r>
              <a:rPr lang="en-US" sz="2000" dirty="0" smtClean="0">
                <a:latin typeface="Arial Black" pitchFamily="34" charset="0"/>
              </a:rPr>
              <a:t>September 2013</a:t>
            </a:r>
            <a:endParaRPr lang="en-US" sz="2000" dirty="0">
              <a:latin typeface="Arial Black" pitchFamily="34" charset="0"/>
            </a:endParaRPr>
          </a:p>
        </p:txBody>
      </p:sp>
      <p:sp>
        <p:nvSpPr>
          <p:cNvPr id="2" name="Title 1"/>
          <p:cNvSpPr>
            <a:spLocks noGrp="1"/>
          </p:cNvSpPr>
          <p:nvPr>
            <p:ph type="title"/>
          </p:nvPr>
        </p:nvSpPr>
        <p:spPr>
          <a:xfrm>
            <a:off x="951903" y="-220716"/>
            <a:ext cx="10515600" cy="1429787"/>
          </a:xfrm>
        </p:spPr>
        <p:txBody>
          <a:bodyPr>
            <a:normAutofit/>
          </a:bodyPr>
          <a:lstStyle/>
          <a:p>
            <a:pPr algn="ctr"/>
            <a:r>
              <a:rPr lang="en-US" sz="4000" b="1" i="1" u="heavy" dirty="0" smtClean="0">
                <a:solidFill>
                  <a:srgbClr val="C00000"/>
                </a:solidFill>
                <a:latin typeface="Arial Black" pitchFamily="34" charset="0"/>
                <a:cs typeface="Arial" panose="020B0604020202020204" pitchFamily="34" charset="0"/>
              </a:rPr>
              <a:t>Study Design</a:t>
            </a:r>
            <a:endParaRPr lang="en-US" sz="4000" b="1" i="1" u="heavy" dirty="0">
              <a:solidFill>
                <a:srgbClr val="C00000"/>
              </a:solidFill>
              <a:latin typeface="Arial Black" pitchFamily="34" charset="0"/>
              <a:cs typeface="Arial" panose="020B0604020202020204" pitchFamily="34" charset="0"/>
            </a:endParaRPr>
          </a:p>
        </p:txBody>
      </p:sp>
      <p:sp>
        <p:nvSpPr>
          <p:cNvPr id="42" name="Flecha derecha 41"/>
          <p:cNvSpPr/>
          <p:nvPr/>
        </p:nvSpPr>
        <p:spPr>
          <a:xfrm rot="5400000" flipV="1">
            <a:off x="7687100" y="4807305"/>
            <a:ext cx="1437988" cy="2456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echa derecha 41"/>
          <p:cNvSpPr/>
          <p:nvPr/>
        </p:nvSpPr>
        <p:spPr>
          <a:xfrm rot="5400000" flipV="1">
            <a:off x="10314762" y="4786279"/>
            <a:ext cx="1437988" cy="245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042624" y="5723603"/>
            <a:ext cx="2094741" cy="707886"/>
          </a:xfrm>
          <a:prstGeom prst="rect">
            <a:avLst/>
          </a:prstGeom>
          <a:noFill/>
        </p:spPr>
        <p:txBody>
          <a:bodyPr wrap="none" rtlCol="0">
            <a:spAutoFit/>
          </a:bodyPr>
          <a:lstStyle/>
          <a:p>
            <a:pPr lvl="0"/>
            <a:r>
              <a:rPr lang="en-US" sz="2000" dirty="0">
                <a:solidFill>
                  <a:prstClr val="black"/>
                </a:solidFill>
                <a:latin typeface="Arial Black" pitchFamily="34" charset="0"/>
              </a:rPr>
              <a:t>January </a:t>
            </a:r>
            <a:r>
              <a:rPr lang="en-US" sz="2000" dirty="0" smtClean="0">
                <a:solidFill>
                  <a:prstClr val="black"/>
                </a:solidFill>
                <a:latin typeface="Arial Black" pitchFamily="34" charset="0"/>
              </a:rPr>
              <a:t>2016</a:t>
            </a:r>
            <a:endParaRPr lang="en-US" sz="2000" dirty="0">
              <a:solidFill>
                <a:prstClr val="black"/>
              </a:solidFill>
              <a:latin typeface="Arial Black" pitchFamily="34" charset="0"/>
            </a:endParaRPr>
          </a:p>
          <a:p>
            <a:endParaRPr lang="en-US" sz="2000" dirty="0"/>
          </a:p>
        </p:txBody>
      </p:sp>
    </p:spTree>
    <p:extLst>
      <p:ext uri="{BB962C8B-B14F-4D97-AF65-F5344CB8AC3E}">
        <p14:creationId xmlns:p14="http://schemas.microsoft.com/office/powerpoint/2010/main" val="218171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4"/>
          <p:cNvGrpSpPr>
            <a:grpSpLocks/>
          </p:cNvGrpSpPr>
          <p:nvPr/>
        </p:nvGrpSpPr>
        <p:grpSpPr bwMode="auto">
          <a:xfrm>
            <a:off x="252248" y="1023748"/>
            <a:ext cx="11634952" cy="5424349"/>
            <a:chOff x="188354" y="1006459"/>
            <a:chExt cx="8827080" cy="5302861"/>
          </a:xfrm>
        </p:grpSpPr>
        <p:graphicFrame>
          <p:nvGraphicFramePr>
            <p:cNvPr id="6" name="3 Diagrama"/>
            <p:cNvGraphicFramePr/>
            <p:nvPr>
              <p:extLst>
                <p:ext uri="{D42A27DB-BD31-4B8C-83A1-F6EECF244321}">
                  <p14:modId xmlns:p14="http://schemas.microsoft.com/office/powerpoint/2010/main" val="1839136838"/>
                </p:ext>
              </p:extLst>
            </p:nvPr>
          </p:nvGraphicFramePr>
          <p:xfrm>
            <a:off x="1403647" y="1268760"/>
            <a:ext cx="5487575"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80" name="4 CuadroTexto"/>
            <p:cNvSpPr txBox="1">
              <a:spLocks noChangeArrowheads="1"/>
            </p:cNvSpPr>
            <p:nvPr/>
          </p:nvSpPr>
          <p:spPr bwMode="auto">
            <a:xfrm>
              <a:off x="188354" y="4450514"/>
              <a:ext cx="2449514" cy="631855"/>
            </a:xfrm>
            <a:prstGeom prst="rect">
              <a:avLst/>
            </a:prstGeom>
            <a:noFill/>
            <a:ln w="9525">
              <a:noFill/>
              <a:miter lim="800000"/>
              <a:headEnd/>
              <a:tailEnd/>
            </a:ln>
          </p:spPr>
          <p:txBody>
            <a:bodyPr>
              <a:spAutoFit/>
            </a:bodyPr>
            <a:lstStyle/>
            <a:p>
              <a:pPr algn="ctr" eaLnBrk="1" hangingPunct="1"/>
              <a:r>
                <a:rPr lang="es-ES" altLang="en-US" b="1" dirty="0" err="1">
                  <a:latin typeface="Arial Black" pitchFamily="34" charset="0"/>
                </a:rPr>
                <a:t>Intervention</a:t>
              </a:r>
              <a:r>
                <a:rPr lang="es-ES" altLang="en-US" b="1" dirty="0">
                  <a:latin typeface="Arial Black" pitchFamily="34" charset="0"/>
                </a:rPr>
                <a:t> </a:t>
              </a:r>
              <a:r>
                <a:rPr lang="es-ES" altLang="en-US" b="1" dirty="0" err="1">
                  <a:latin typeface="Arial Black" pitchFamily="34" charset="0"/>
                </a:rPr>
                <a:t>Group</a:t>
              </a:r>
              <a:r>
                <a:rPr lang="es-ES" altLang="en-US" b="1" dirty="0">
                  <a:latin typeface="Arial Black" pitchFamily="34" charset="0"/>
                </a:rPr>
                <a:t> </a:t>
              </a:r>
              <a:r>
                <a:rPr lang="es-ES" altLang="en-US" b="1" dirty="0" err="1">
                  <a:latin typeface="Arial Black" pitchFamily="34" charset="0"/>
                </a:rPr>
                <a:t>Participants</a:t>
              </a:r>
              <a:endParaRPr lang="es-ES" altLang="en-US" b="1" dirty="0">
                <a:latin typeface="Arial Black" pitchFamily="34" charset="0"/>
              </a:endParaRPr>
            </a:p>
          </p:txBody>
        </p:sp>
        <p:sp>
          <p:nvSpPr>
            <p:cNvPr id="9" name="17 Onda"/>
            <p:cNvSpPr/>
            <p:nvPr/>
          </p:nvSpPr>
          <p:spPr bwMode="auto">
            <a:xfrm>
              <a:off x="917964" y="5261275"/>
              <a:ext cx="7595115" cy="1048045"/>
            </a:xfrm>
            <a:prstGeom prst="wave">
              <a:avLst/>
            </a:prstGeom>
            <a:solidFill>
              <a:srgbClr val="96C0EE"/>
            </a:solidFill>
            <a:ln w="9525" cap="flat" cmpd="sng" algn="ctr">
              <a:solidFill>
                <a:schemeClr val="tx1"/>
              </a:solidFill>
              <a:prstDash val="solid"/>
              <a:round/>
              <a:headEnd type="none" w="med" len="med"/>
              <a:tailEnd type="none" w="med" len="med"/>
            </a:ln>
            <a:effectLst>
              <a:outerShdw blurRad="152400" dist="317500" dir="5400000" sx="90000" sy="-19000" rotWithShape="0">
                <a:prstClr val="black">
                  <a:alpha val="15000"/>
                </a:prstClr>
              </a:outerShdw>
            </a:effectLst>
            <a:scene3d>
              <a:camera prst="orthographicFront"/>
              <a:lightRig rig="threePt" dir="t"/>
            </a:scene3d>
            <a:sp3d>
              <a:bevelT prst="relaxedInset"/>
              <a:bevelB/>
            </a:sp3d>
            <a:extLst/>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93000"/>
                </a:lnSpc>
                <a:buClr>
                  <a:srgbClr val="000000"/>
                </a:buClr>
                <a:buSzPct val="100000"/>
                <a:buFont typeface="Times New Roman" panose="02020603050405020304" pitchFamily="18" charset="0"/>
                <a:buNone/>
                <a:defRPr/>
              </a:pPr>
              <a:r>
                <a:rPr lang="en-US" sz="2500" b="1" dirty="0" smtClean="0">
                  <a:ln w="11430"/>
                  <a:solidFill>
                    <a:srgbClr val="C00000"/>
                  </a:solidFill>
                  <a:latin typeface="Arial Black" pitchFamily="34" charset="0"/>
                  <a:ea typeface="SimSun" pitchFamily="2" charset="-122"/>
                </a:rPr>
                <a:t>Monthly Meetings </a:t>
              </a:r>
              <a:r>
                <a:rPr lang="es-ES" sz="2500" b="1" dirty="0" smtClean="0">
                  <a:ln w="11430"/>
                  <a:solidFill>
                    <a:srgbClr val="C00000"/>
                  </a:solidFill>
                  <a:latin typeface="Arial Black" pitchFamily="34" charset="0"/>
                  <a:ea typeface="SimSun" pitchFamily="2" charset="-122"/>
                  <a:sym typeface="Wingdings" pitchFamily="2" charset="2"/>
                </a:rPr>
                <a:t> 60 – 90 Min.</a:t>
              </a:r>
              <a:endParaRPr lang="es-ES" sz="2500" b="1" dirty="0">
                <a:ln w="11430"/>
                <a:solidFill>
                  <a:srgbClr val="C00000"/>
                </a:solidFill>
                <a:latin typeface="Arial Black" pitchFamily="34" charset="0"/>
                <a:ea typeface="SimSun" pitchFamily="2" charset="-122"/>
              </a:endParaRPr>
            </a:p>
          </p:txBody>
        </p:sp>
        <p:sp>
          <p:nvSpPr>
            <p:cNvPr id="10" name="21 Elipse"/>
            <p:cNvSpPr/>
            <p:nvPr/>
          </p:nvSpPr>
          <p:spPr bwMode="auto">
            <a:xfrm>
              <a:off x="6964061" y="1576775"/>
              <a:ext cx="2051373" cy="1743804"/>
            </a:xfrm>
            <a:prstGeom prst="ellipse">
              <a:avLst/>
            </a:prstGeom>
            <a:noFill/>
            <a:ln w="60325" cap="flat" cmpd="sng" algn="ctr">
              <a:solidFill>
                <a:srgbClr val="006699"/>
              </a:solidFill>
              <a:prstDash val="solid"/>
              <a:round/>
              <a:headEnd type="none" w="med" len="med"/>
              <a:tailEnd type="none" w="med" len="med"/>
            </a:ln>
            <a:effectLst/>
            <a:scene3d>
              <a:camera prst="orthographicFront"/>
              <a:lightRig rig="threePt" dir="t"/>
            </a:scene3d>
            <a:sp3d>
              <a:bevelT w="114300" prst="hardEdge"/>
            </a:sp3d>
            <a:extLst/>
          </p:spPr>
          <p:txBody>
            <a:bodyPr/>
            <a:lstStyle/>
            <a:p>
              <a:pPr>
                <a:lnSpc>
                  <a:spcPct val="93000"/>
                </a:lnSpc>
                <a:buClr>
                  <a:srgbClr val="000000"/>
                </a:buClr>
                <a:buSzPct val="100000"/>
                <a:buFont typeface="Times New Roman" panose="02020603050405020304" pitchFamily="18" charset="0"/>
                <a:buNone/>
                <a:defRPr/>
              </a:pPr>
              <a:endParaRPr lang="es-ES">
                <a:ln>
                  <a:solidFill>
                    <a:schemeClr val="accent2"/>
                  </a:solidFill>
                </a:ln>
                <a:ea typeface="SimSun" pitchFamily="2" charset="-122"/>
              </a:endParaRPr>
            </a:p>
          </p:txBody>
        </p:sp>
        <p:pic>
          <p:nvPicPr>
            <p:cNvPr id="28685" name="Picture 4" descr="D:\Mis documentos\Descargas\248_Dinamicas_grupos3.gif"/>
            <p:cNvPicPr>
              <a:picLocks noChangeAspect="1" noChangeArrowheads="1"/>
            </p:cNvPicPr>
            <p:nvPr/>
          </p:nvPicPr>
          <p:blipFill>
            <a:blip r:embed="rId8" cstate="print"/>
            <a:srcRect/>
            <a:stretch>
              <a:fillRect/>
            </a:stretch>
          </p:blipFill>
          <p:spPr bwMode="auto">
            <a:xfrm>
              <a:off x="5684775" y="3581222"/>
              <a:ext cx="3154484" cy="1851092"/>
            </a:xfrm>
            <a:prstGeom prst="rect">
              <a:avLst/>
            </a:prstGeom>
            <a:noFill/>
            <a:ln w="9525">
              <a:noFill/>
              <a:miter lim="800000"/>
              <a:headEnd/>
              <a:tailEnd/>
            </a:ln>
          </p:spPr>
        </p:pic>
        <p:sp>
          <p:nvSpPr>
            <p:cNvPr id="28686" name="CuadroTexto 12"/>
            <p:cNvSpPr txBox="1">
              <a:spLocks noChangeArrowheads="1"/>
            </p:cNvSpPr>
            <p:nvPr/>
          </p:nvSpPr>
          <p:spPr bwMode="auto">
            <a:xfrm>
              <a:off x="7919778" y="1006459"/>
              <a:ext cx="199616" cy="401162"/>
            </a:xfrm>
            <a:prstGeom prst="rect">
              <a:avLst/>
            </a:prstGeom>
            <a:noFill/>
            <a:ln w="9525">
              <a:noFill/>
              <a:miter lim="800000"/>
              <a:headEnd/>
              <a:tailEnd/>
            </a:ln>
          </p:spPr>
          <p:txBody>
            <a:bodyPr wrap="none">
              <a:spAutoFit/>
            </a:bodyPr>
            <a:lstStyle/>
            <a:p>
              <a:endParaRPr lang="en-US" altLang="en-US"/>
            </a:p>
          </p:txBody>
        </p:sp>
      </p:grpSp>
      <p:sp>
        <p:nvSpPr>
          <p:cNvPr id="16" name="23 CuadroTexto"/>
          <p:cNvSpPr txBox="1"/>
          <p:nvPr/>
        </p:nvSpPr>
        <p:spPr>
          <a:xfrm>
            <a:off x="9413980" y="2031894"/>
            <a:ext cx="2304256" cy="830997"/>
          </a:xfrm>
          <a:prstGeom prst="rect">
            <a:avLst/>
          </a:prstGeom>
          <a:noFill/>
        </p:spPr>
        <p:txBody>
          <a:bodyPr wrap="square">
            <a:spAutoFit/>
          </a:bodyPr>
          <a:lstStyle/>
          <a:p>
            <a:pPr algn="ctr">
              <a:defRPr/>
            </a:pPr>
            <a:r>
              <a:rPr lang="es-ES" sz="2400" b="1" cap="all" dirty="0">
                <a:ln w="9000" cmpd="sng">
                  <a:solidFill>
                    <a:srgbClr val="0066CC"/>
                  </a:solidFill>
                  <a:prstDash val="solid"/>
                </a:ln>
                <a:solidFill>
                  <a:schemeClr val="accent1">
                    <a:lumMod val="50000"/>
                  </a:schemeClr>
                </a:solidFill>
                <a:effectLst>
                  <a:reflection blurRad="12700" stA="28000" endPos="45000" dist="1000" dir="5400000" sy="-100000" algn="bl" rotWithShape="0"/>
                </a:effectLst>
                <a:latin typeface="Calibri" pitchFamily="34" charset="0"/>
                <a:ea typeface="SimSun" pitchFamily="2" charset="-122"/>
              </a:rPr>
              <a:t>12 PEER GROUP </a:t>
            </a:r>
            <a:r>
              <a:rPr lang="es-ES" sz="2400" b="1" cap="all" dirty="0" err="1">
                <a:ln w="9000" cmpd="sng">
                  <a:solidFill>
                    <a:srgbClr val="0066CC"/>
                  </a:solidFill>
                  <a:prstDash val="solid"/>
                </a:ln>
                <a:solidFill>
                  <a:schemeClr val="accent1">
                    <a:lumMod val="50000"/>
                  </a:schemeClr>
                </a:solidFill>
                <a:effectLst>
                  <a:reflection blurRad="12700" stA="28000" endPos="45000" dist="1000" dir="5400000" sy="-100000" algn="bl" rotWithShape="0"/>
                </a:effectLst>
                <a:latin typeface="Calibri" pitchFamily="34" charset="0"/>
                <a:ea typeface="SimSun" pitchFamily="2" charset="-122"/>
              </a:rPr>
              <a:t>meetings</a:t>
            </a:r>
            <a:endParaRPr lang="es-ES" sz="2400" b="1" cap="all" dirty="0">
              <a:ln w="9000" cmpd="sng">
                <a:solidFill>
                  <a:srgbClr val="0066CC"/>
                </a:solidFill>
                <a:prstDash val="solid"/>
              </a:ln>
              <a:solidFill>
                <a:schemeClr val="accent1">
                  <a:lumMod val="50000"/>
                </a:schemeClr>
              </a:solidFill>
              <a:effectLst>
                <a:reflection blurRad="12700" stA="28000" endPos="45000" dist="1000" dir="5400000" sy="-100000" algn="bl" rotWithShape="0"/>
              </a:effectLst>
              <a:latin typeface="Calibri" pitchFamily="34" charset="0"/>
              <a:ea typeface="SimSun" pitchFamily="2" charset="-122"/>
            </a:endParaRPr>
          </a:p>
        </p:txBody>
      </p:sp>
      <p:sp>
        <p:nvSpPr>
          <p:cNvPr id="14" name="CuadroTexto 1"/>
          <p:cNvSpPr txBox="1">
            <a:spLocks noChangeArrowheads="1"/>
          </p:cNvSpPr>
          <p:nvPr/>
        </p:nvSpPr>
        <p:spPr bwMode="auto">
          <a:xfrm>
            <a:off x="1619904" y="151822"/>
            <a:ext cx="7200800" cy="769441"/>
          </a:xfrm>
          <a:prstGeom prst="rect">
            <a:avLst/>
          </a:prstGeom>
          <a:noFill/>
          <a:ln w="9525">
            <a:noFill/>
            <a:miter lim="800000"/>
            <a:headEnd/>
            <a:tailEnd/>
          </a:ln>
        </p:spPr>
        <p:txBody>
          <a:bodyPr wrap="square">
            <a:spAutoFit/>
          </a:bodyPr>
          <a:lstStyle/>
          <a:p>
            <a:pPr marL="88900" indent="87313" algn="ctr"/>
            <a:r>
              <a:rPr lang="en-US" sz="4000" b="1" dirty="0" smtClean="0">
                <a:solidFill>
                  <a:srgbClr val="C00000"/>
                </a:solidFill>
                <a:latin typeface="Arial Black" pitchFamily="34" charset="0"/>
                <a:cs typeface="Arial" pitchFamily="34" charset="0"/>
              </a:rPr>
              <a:t>         </a:t>
            </a:r>
            <a:r>
              <a:rPr lang="en-US" sz="4400" b="1" i="1" u="heavy" dirty="0" smtClean="0">
                <a:solidFill>
                  <a:srgbClr val="C00000"/>
                </a:solidFill>
                <a:latin typeface="Arial Black" pitchFamily="34" charset="0"/>
                <a:cs typeface="Arial" pitchFamily="34" charset="0"/>
              </a:rPr>
              <a:t>The Intervention</a:t>
            </a:r>
            <a:endParaRPr lang="es-ES" sz="4400" b="1" i="1" u="heavy" dirty="0">
              <a:solidFill>
                <a:srgbClr val="C00000"/>
              </a:solidFill>
              <a:latin typeface="Arial Black" pitchFamily="34" charset="0"/>
              <a:cs typeface="Arial" pitchFamily="34" charset="0"/>
            </a:endParaRPr>
          </a:p>
        </p:txBody>
      </p:sp>
      <p:sp>
        <p:nvSpPr>
          <p:cNvPr id="12" name="7-Point Star 11"/>
          <p:cNvSpPr/>
          <p:nvPr/>
        </p:nvSpPr>
        <p:spPr>
          <a:xfrm>
            <a:off x="7677820" y="1876098"/>
            <a:ext cx="457200" cy="507859"/>
          </a:xfrm>
          <a:prstGeom prst="star7">
            <a:avLst/>
          </a:prstGeom>
          <a:blipFill rotWithShape="0">
            <a:blip r:embed="rId9"/>
            <a:stretch>
              <a:fillRect/>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TextBox 3"/>
          <p:cNvSpPr txBox="1"/>
          <p:nvPr/>
        </p:nvSpPr>
        <p:spPr>
          <a:xfrm>
            <a:off x="7110244" y="2806256"/>
            <a:ext cx="2033057" cy="369332"/>
          </a:xfrm>
          <a:prstGeom prst="rect">
            <a:avLst/>
          </a:prstGeom>
          <a:noFill/>
        </p:spPr>
        <p:txBody>
          <a:bodyPr wrap="none" rtlCol="0">
            <a:spAutoFit/>
          </a:bodyPr>
          <a:lstStyle/>
          <a:p>
            <a:r>
              <a:rPr lang="en-US" dirty="0" smtClean="0">
                <a:solidFill>
                  <a:srgbClr val="FF0000"/>
                </a:solidFill>
                <a:latin typeface="Arial Black" pitchFamily="34" charset="0"/>
              </a:rPr>
              <a:t>     6 </a:t>
            </a:r>
            <a:r>
              <a:rPr lang="en-US" dirty="0" err="1" smtClean="0">
                <a:solidFill>
                  <a:srgbClr val="FF0000"/>
                </a:solidFill>
                <a:latin typeface="Arial Black" pitchFamily="34" charset="0"/>
              </a:rPr>
              <a:t>Workshps</a:t>
            </a:r>
            <a:endParaRPr lang="en-US" dirty="0">
              <a:solidFill>
                <a:srgbClr val="FF0000"/>
              </a:solidFill>
              <a:latin typeface="Arial Black" pitchFamily="34" charset="0"/>
            </a:endParaRPr>
          </a:p>
        </p:txBody>
      </p:sp>
    </p:spTree>
    <p:extLst>
      <p:ext uri="{BB962C8B-B14F-4D97-AF65-F5344CB8AC3E}">
        <p14:creationId xmlns:p14="http://schemas.microsoft.com/office/powerpoint/2010/main" val="1189440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2965</TotalTime>
  <Words>809</Words>
  <Application>Microsoft Office PowerPoint</Application>
  <PresentationFormat>Widescreen</PresentationFormat>
  <Paragraphs>195</Paragraphs>
  <Slides>21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 Unicode MS</vt:lpstr>
      <vt:lpstr>ＭＳ Ｐゴシック</vt:lpstr>
      <vt:lpstr>SimSun</vt:lpstr>
      <vt:lpstr>Arial</vt:lpstr>
      <vt:lpstr>Arial Black</vt:lpstr>
      <vt:lpstr>Calibri</vt:lpstr>
      <vt:lpstr>Calibri Light</vt:lpstr>
      <vt:lpstr>Candara</vt:lpstr>
      <vt:lpstr>Times New Roman</vt:lpstr>
      <vt:lpstr>Wingdings</vt:lpstr>
      <vt:lpstr>Tema de Office</vt:lpstr>
      <vt:lpstr>Impact of a Comprehensive Lifestyle Peer Group-Based Intervention on CV Risk Frs:  A Randomized Controlled Trial</vt:lpstr>
      <vt:lpstr>Steering Committee</vt:lpstr>
      <vt:lpstr>PowerPoint Presentation</vt:lpstr>
      <vt:lpstr>PowerPoint Presentation</vt:lpstr>
      <vt:lpstr>PowerPoint Presentation</vt:lpstr>
      <vt:lpstr>Selection of Participants </vt:lpstr>
      <vt:lpstr>PowerPoint Presentation</vt:lpstr>
      <vt:lpstr>Study Design</vt:lpstr>
      <vt:lpstr>PowerPoint Presentation</vt:lpstr>
      <vt:lpstr>PowerPoint Presentation</vt:lpstr>
      <vt:lpstr>PowerPoint Presentation</vt:lpstr>
      <vt:lpstr>PowerPoint Presentation</vt:lpstr>
      <vt:lpstr>PowerPoint Presentation</vt:lpstr>
      <vt:lpstr>PowerPoint Presentation</vt:lpstr>
      <vt:lpstr>Limitations</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Miguel Fernández Alvira</dc:creator>
  <cp:lastModifiedBy>Akeem Ranmal</cp:lastModifiedBy>
  <cp:revision>144</cp:revision>
  <dcterms:created xsi:type="dcterms:W3CDTF">2015-10-09T09:39:48Z</dcterms:created>
  <dcterms:modified xsi:type="dcterms:W3CDTF">2015-11-08T22:20:18Z</dcterms:modified>
</cp:coreProperties>
</file>